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4"/>
  </p:sldMasterIdLst>
  <p:notesMasterIdLst>
    <p:notesMasterId r:id="rId24"/>
  </p:notesMasterIdLst>
  <p:sldIdLst>
    <p:sldId id="256" r:id="rId5"/>
    <p:sldId id="2145" r:id="rId6"/>
    <p:sldId id="258" r:id="rId7"/>
    <p:sldId id="259" r:id="rId8"/>
    <p:sldId id="266" r:id="rId9"/>
    <p:sldId id="2148" r:id="rId10"/>
    <p:sldId id="1673" r:id="rId11"/>
    <p:sldId id="1647" r:id="rId12"/>
    <p:sldId id="263" r:id="rId13"/>
    <p:sldId id="264" r:id="rId14"/>
    <p:sldId id="339" r:id="rId15"/>
    <p:sldId id="314" r:id="rId16"/>
    <p:sldId id="2144" r:id="rId17"/>
    <p:sldId id="1642" r:id="rId18"/>
    <p:sldId id="2151" r:id="rId19"/>
    <p:sldId id="267" r:id="rId20"/>
    <p:sldId id="2149" r:id="rId21"/>
    <p:sldId id="2150" r:id="rId22"/>
    <p:sldId id="26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Stone" initials="RS" lastIdx="29" clrIdx="0"/>
  <p:cmAuthor id="2" name="Darren Emery" initials="DE" lastIdx="13" clrIdx="1"/>
  <p:cmAuthor id="3" name="Sudha Kolachalam" initials="SK" lastIdx="2" clrIdx="2">
    <p:extLst>
      <p:ext uri="{19B8F6BF-5375-455C-9EA6-DF929625EA0E}">
        <p15:presenceInfo xmlns:p15="http://schemas.microsoft.com/office/powerpoint/2012/main" userId="4ce0e41ca61a74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CEDF"/>
    <a:srgbClr val="00FA00"/>
    <a:srgbClr val="8EFA00"/>
    <a:srgbClr val="2312FA"/>
    <a:srgbClr val="00B050"/>
    <a:srgbClr val="4F81BD"/>
    <a:srgbClr val="66FF99"/>
    <a:srgbClr val="FFD579"/>
    <a:srgbClr val="CCECFF"/>
    <a:srgbClr val="004F7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29228A-B23E-D64D-B641-3DD5955709DA}" v="139" dt="2020-09-25T19:11:48.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88"/>
    <p:restoredTop sz="65132"/>
  </p:normalViewPr>
  <p:slideViewPr>
    <p:cSldViewPr snapToGrid="0" snapToObjects="1">
      <p:cViewPr>
        <p:scale>
          <a:sx n="135" d="100"/>
          <a:sy n="135" d="100"/>
        </p:scale>
        <p:origin x="592" y="144"/>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ce Holmes" userId="4af56570-bb89-4a11-97d8-16e76c05feb3" providerId="ADAL" clId="{2F29228A-B23E-D64D-B641-3DD5955709DA}"/>
    <pc:docChg chg="undo custSel addSld delSld modSld sldOrd">
      <pc:chgData name="Bruce Holmes" userId="4af56570-bb89-4a11-97d8-16e76c05feb3" providerId="ADAL" clId="{2F29228A-B23E-D64D-B641-3DD5955709DA}" dt="2020-09-25T19:54:23.676" v="2562" actId="20577"/>
      <pc:docMkLst>
        <pc:docMk/>
      </pc:docMkLst>
      <pc:sldChg chg="modSp mod modNotesTx">
        <pc:chgData name="Bruce Holmes" userId="4af56570-bb89-4a11-97d8-16e76c05feb3" providerId="ADAL" clId="{2F29228A-B23E-D64D-B641-3DD5955709DA}" dt="2020-09-25T19:54:23.676" v="2562" actId="20577"/>
        <pc:sldMkLst>
          <pc:docMk/>
          <pc:sldMk cId="1367638422" sldId="256"/>
        </pc:sldMkLst>
        <pc:spChg chg="mod">
          <ac:chgData name="Bruce Holmes" userId="4af56570-bb89-4a11-97d8-16e76c05feb3" providerId="ADAL" clId="{2F29228A-B23E-D64D-B641-3DD5955709DA}" dt="2020-09-25T19:54:23.676" v="2562" actId="20577"/>
          <ac:spMkLst>
            <pc:docMk/>
            <pc:sldMk cId="1367638422" sldId="256"/>
            <ac:spMk id="3" creationId="{00000000-0000-0000-0000-000000000000}"/>
          </ac:spMkLst>
        </pc:spChg>
      </pc:sldChg>
      <pc:sldChg chg="modSp mod">
        <pc:chgData name="Bruce Holmes" userId="4af56570-bb89-4a11-97d8-16e76c05feb3" providerId="ADAL" clId="{2F29228A-B23E-D64D-B641-3DD5955709DA}" dt="2020-09-16T19:18:36.157" v="160" actId="33524"/>
        <pc:sldMkLst>
          <pc:docMk/>
          <pc:sldMk cId="530800536" sldId="258"/>
        </pc:sldMkLst>
        <pc:spChg chg="mod">
          <ac:chgData name="Bruce Holmes" userId="4af56570-bb89-4a11-97d8-16e76c05feb3" providerId="ADAL" clId="{2F29228A-B23E-D64D-B641-3DD5955709DA}" dt="2020-09-16T19:18:36.157" v="160" actId="33524"/>
          <ac:spMkLst>
            <pc:docMk/>
            <pc:sldMk cId="530800536" sldId="258"/>
            <ac:spMk id="133" creationId="{00000000-0000-0000-0000-000000000000}"/>
          </ac:spMkLst>
        </pc:spChg>
      </pc:sldChg>
      <pc:sldChg chg="modSp mod ord">
        <pc:chgData name="Bruce Holmes" userId="4af56570-bb89-4a11-97d8-16e76c05feb3" providerId="ADAL" clId="{2F29228A-B23E-D64D-B641-3DD5955709DA}" dt="2020-09-16T19:19:43.285" v="166" actId="1076"/>
        <pc:sldMkLst>
          <pc:docMk/>
          <pc:sldMk cId="2839909296" sldId="266"/>
        </pc:sldMkLst>
        <pc:spChg chg="mod">
          <ac:chgData name="Bruce Holmes" userId="4af56570-bb89-4a11-97d8-16e76c05feb3" providerId="ADAL" clId="{2F29228A-B23E-D64D-B641-3DD5955709DA}" dt="2020-09-16T19:19:43.285" v="166" actId="1076"/>
          <ac:spMkLst>
            <pc:docMk/>
            <pc:sldMk cId="2839909296" sldId="266"/>
            <ac:spMk id="3" creationId="{CB4814D4-5C4E-D141-83B8-1B8AB2B53F8A}"/>
          </ac:spMkLst>
        </pc:spChg>
      </pc:sldChg>
      <pc:sldChg chg="addSp modSp mod">
        <pc:chgData name="Bruce Holmes" userId="4af56570-bb89-4a11-97d8-16e76c05feb3" providerId="ADAL" clId="{2F29228A-B23E-D64D-B641-3DD5955709DA}" dt="2020-09-25T15:43:46.096" v="637"/>
        <pc:sldMkLst>
          <pc:docMk/>
          <pc:sldMk cId="4059846313" sldId="339"/>
        </pc:sldMkLst>
        <pc:spChg chg="add mod">
          <ac:chgData name="Bruce Holmes" userId="4af56570-bb89-4a11-97d8-16e76c05feb3" providerId="ADAL" clId="{2F29228A-B23E-D64D-B641-3DD5955709DA}" dt="2020-09-25T15:43:01.189" v="628" actId="20577"/>
          <ac:spMkLst>
            <pc:docMk/>
            <pc:sldMk cId="4059846313" sldId="339"/>
            <ac:spMk id="3" creationId="{A1242B62-B1C6-5144-90B7-F5FBA40C041C}"/>
          </ac:spMkLst>
        </pc:spChg>
        <pc:spChg chg="mod">
          <ac:chgData name="Bruce Holmes" userId="4af56570-bb89-4a11-97d8-16e76c05feb3" providerId="ADAL" clId="{2F29228A-B23E-D64D-B641-3DD5955709DA}" dt="2020-09-25T15:42:25.429" v="623" actId="1076"/>
          <ac:spMkLst>
            <pc:docMk/>
            <pc:sldMk cId="4059846313" sldId="339"/>
            <ac:spMk id="13" creationId="{74C49A35-A1FC-4A1A-A555-6E4517E6375F}"/>
          </ac:spMkLst>
        </pc:spChg>
        <pc:graphicFrameChg chg="mod">
          <ac:chgData name="Bruce Holmes" userId="4af56570-bb89-4a11-97d8-16e76c05feb3" providerId="ADAL" clId="{2F29228A-B23E-D64D-B641-3DD5955709DA}" dt="2020-09-25T15:43:46.096" v="637"/>
          <ac:graphicFrameMkLst>
            <pc:docMk/>
            <pc:sldMk cId="4059846313" sldId="339"/>
            <ac:graphicFrameMk id="8" creationId="{2237EB29-8B2B-450B-8999-D39B0827AC7A}"/>
          </ac:graphicFrameMkLst>
        </pc:graphicFrameChg>
      </pc:sldChg>
      <pc:sldChg chg="modSp add mod modTransition">
        <pc:chgData name="Bruce Holmes" userId="4af56570-bb89-4a11-97d8-16e76c05feb3" providerId="ADAL" clId="{2F29228A-B23E-D64D-B641-3DD5955709DA}" dt="2020-09-18T15:13:13.086" v="418" actId="3064"/>
        <pc:sldMkLst>
          <pc:docMk/>
          <pc:sldMk cId="1098434324" sldId="1642"/>
        </pc:sldMkLst>
        <pc:spChg chg="mod">
          <ac:chgData name="Bruce Holmes" userId="4af56570-bb89-4a11-97d8-16e76c05feb3" providerId="ADAL" clId="{2F29228A-B23E-D64D-B641-3DD5955709DA}" dt="2020-09-18T15:10:53.080" v="414" actId="14100"/>
          <ac:spMkLst>
            <pc:docMk/>
            <pc:sldMk cId="1098434324" sldId="1642"/>
            <ac:spMk id="2" creationId="{77009611-EBB2-481B-8387-F81B0F802519}"/>
          </ac:spMkLst>
        </pc:spChg>
        <pc:spChg chg="mod">
          <ac:chgData name="Bruce Holmes" userId="4af56570-bb89-4a11-97d8-16e76c05feb3" providerId="ADAL" clId="{2F29228A-B23E-D64D-B641-3DD5955709DA}" dt="2020-09-18T15:10:01.448" v="410" actId="20577"/>
          <ac:spMkLst>
            <pc:docMk/>
            <pc:sldMk cId="1098434324" sldId="1642"/>
            <ac:spMk id="3" creationId="{BA61EE77-E10F-4447-9FA7-EB9AAD068F88}"/>
          </ac:spMkLst>
        </pc:spChg>
        <pc:spChg chg="mod">
          <ac:chgData name="Bruce Holmes" userId="4af56570-bb89-4a11-97d8-16e76c05feb3" providerId="ADAL" clId="{2F29228A-B23E-D64D-B641-3DD5955709DA}" dt="2020-09-18T15:03:25.469" v="376" actId="14100"/>
          <ac:spMkLst>
            <pc:docMk/>
            <pc:sldMk cId="1098434324" sldId="1642"/>
            <ac:spMk id="6" creationId="{4A04307F-7E7A-4ADC-883E-FB381E19ABB8}"/>
          </ac:spMkLst>
        </pc:spChg>
        <pc:spChg chg="mod">
          <ac:chgData name="Bruce Holmes" userId="4af56570-bb89-4a11-97d8-16e76c05feb3" providerId="ADAL" clId="{2F29228A-B23E-D64D-B641-3DD5955709DA}" dt="2020-09-18T15:13:13.086" v="418" actId="3064"/>
          <ac:spMkLst>
            <pc:docMk/>
            <pc:sldMk cId="1098434324" sldId="1642"/>
            <ac:spMk id="8" creationId="{68F8A507-6502-4DDF-8F1D-971DD7F8A5D0}"/>
          </ac:spMkLst>
        </pc:spChg>
        <pc:spChg chg="mod">
          <ac:chgData name="Bruce Holmes" userId="4af56570-bb89-4a11-97d8-16e76c05feb3" providerId="ADAL" clId="{2F29228A-B23E-D64D-B641-3DD5955709DA}" dt="2020-09-18T15:13:13.086" v="418" actId="3064"/>
          <ac:spMkLst>
            <pc:docMk/>
            <pc:sldMk cId="1098434324" sldId="1642"/>
            <ac:spMk id="9" creationId="{6D69B125-4091-4CA5-B48B-52A584D4A028}"/>
          </ac:spMkLst>
        </pc:spChg>
        <pc:spChg chg="mod">
          <ac:chgData name="Bruce Holmes" userId="4af56570-bb89-4a11-97d8-16e76c05feb3" providerId="ADAL" clId="{2F29228A-B23E-D64D-B641-3DD5955709DA}" dt="2020-09-18T15:13:13.086" v="418" actId="3064"/>
          <ac:spMkLst>
            <pc:docMk/>
            <pc:sldMk cId="1098434324" sldId="1642"/>
            <ac:spMk id="10" creationId="{460BB837-12F4-4C0A-8983-41DB0898443C}"/>
          </ac:spMkLst>
        </pc:spChg>
        <pc:spChg chg="mod">
          <ac:chgData name="Bruce Holmes" userId="4af56570-bb89-4a11-97d8-16e76c05feb3" providerId="ADAL" clId="{2F29228A-B23E-D64D-B641-3DD5955709DA}" dt="2020-09-18T15:13:13.086" v="418" actId="3064"/>
          <ac:spMkLst>
            <pc:docMk/>
            <pc:sldMk cId="1098434324" sldId="1642"/>
            <ac:spMk id="12" creationId="{B0635C20-C865-4112-BF50-74F75FCC9C40}"/>
          </ac:spMkLst>
        </pc:spChg>
      </pc:sldChg>
      <pc:sldChg chg="addSp delSp modSp add mod ord modTransition">
        <pc:chgData name="Bruce Holmes" userId="4af56570-bb89-4a11-97d8-16e76c05feb3" providerId="ADAL" clId="{2F29228A-B23E-D64D-B641-3DD5955709DA}" dt="2020-09-25T16:38:21.145" v="950" actId="403"/>
        <pc:sldMkLst>
          <pc:docMk/>
          <pc:sldMk cId="1987319554" sldId="1647"/>
        </pc:sldMkLst>
        <pc:spChg chg="del">
          <ac:chgData name="Bruce Holmes" userId="4af56570-bb89-4a11-97d8-16e76c05feb3" providerId="ADAL" clId="{2F29228A-B23E-D64D-B641-3DD5955709DA}" dt="2020-09-25T16:14:26.132" v="820" actId="478"/>
          <ac:spMkLst>
            <pc:docMk/>
            <pc:sldMk cId="1987319554" sldId="1647"/>
            <ac:spMk id="5" creationId="{0008AF66-C677-427C-A887-1639ABA10396}"/>
          </ac:spMkLst>
        </pc:spChg>
        <pc:spChg chg="add mod">
          <ac:chgData name="Bruce Holmes" userId="4af56570-bb89-4a11-97d8-16e76c05feb3" providerId="ADAL" clId="{2F29228A-B23E-D64D-B641-3DD5955709DA}" dt="2020-09-25T16:00:05.533" v="733" actId="14100"/>
          <ac:spMkLst>
            <pc:docMk/>
            <pc:sldMk cId="1987319554" sldId="1647"/>
            <ac:spMk id="7" creationId="{399DACD2-99E9-2148-AC52-C7B741B5A83D}"/>
          </ac:spMkLst>
        </pc:spChg>
        <pc:spChg chg="mod">
          <ac:chgData name="Bruce Holmes" userId="4af56570-bb89-4a11-97d8-16e76c05feb3" providerId="ADAL" clId="{2F29228A-B23E-D64D-B641-3DD5955709DA}" dt="2020-09-18T14:37:11.103" v="363" actId="403"/>
          <ac:spMkLst>
            <pc:docMk/>
            <pc:sldMk cId="1987319554" sldId="1647"/>
            <ac:spMk id="9" creationId="{36062A87-0B46-4BEE-B6E9-D24E0F227F0D}"/>
          </ac:spMkLst>
        </pc:spChg>
        <pc:spChg chg="mod">
          <ac:chgData name="Bruce Holmes" userId="4af56570-bb89-4a11-97d8-16e76c05feb3" providerId="ADAL" clId="{2F29228A-B23E-D64D-B641-3DD5955709DA}" dt="2020-09-25T16:03:40.832" v="735" actId="20577"/>
          <ac:spMkLst>
            <pc:docMk/>
            <pc:sldMk cId="1987319554" sldId="1647"/>
            <ac:spMk id="10" creationId="{1EF85B57-0BB4-4983-986C-6CCD5FC36FD8}"/>
          </ac:spMkLst>
        </pc:spChg>
        <pc:spChg chg="add mod">
          <ac:chgData name="Bruce Holmes" userId="4af56570-bb89-4a11-97d8-16e76c05feb3" providerId="ADAL" clId="{2F29228A-B23E-D64D-B641-3DD5955709DA}" dt="2020-09-25T15:58:14.671" v="697" actId="164"/>
          <ac:spMkLst>
            <pc:docMk/>
            <pc:sldMk cId="1987319554" sldId="1647"/>
            <ac:spMk id="17" creationId="{7D6E3A96-8986-BA47-9ED6-D618CC18364D}"/>
          </ac:spMkLst>
        </pc:spChg>
        <pc:spChg chg="mod">
          <ac:chgData name="Bruce Holmes" userId="4af56570-bb89-4a11-97d8-16e76c05feb3" providerId="ADAL" clId="{2F29228A-B23E-D64D-B641-3DD5955709DA}" dt="2020-09-25T16:10:18.560" v="778" actId="1076"/>
          <ac:spMkLst>
            <pc:docMk/>
            <pc:sldMk cId="1987319554" sldId="1647"/>
            <ac:spMk id="19" creationId="{18226EE5-9633-4224-B29A-990C0511A5A5}"/>
          </ac:spMkLst>
        </pc:spChg>
        <pc:spChg chg="mod topLvl">
          <ac:chgData name="Bruce Holmes" userId="4af56570-bb89-4a11-97d8-16e76c05feb3" providerId="ADAL" clId="{2F29228A-B23E-D64D-B641-3DD5955709DA}" dt="2020-09-25T16:10:05.812" v="777" actId="164"/>
          <ac:spMkLst>
            <pc:docMk/>
            <pc:sldMk cId="1987319554" sldId="1647"/>
            <ac:spMk id="22" creationId="{E4C67A59-D924-DF4F-9E2B-9767B24F30C4}"/>
          </ac:spMkLst>
        </pc:spChg>
        <pc:spChg chg="mod topLvl">
          <ac:chgData name="Bruce Holmes" userId="4af56570-bb89-4a11-97d8-16e76c05feb3" providerId="ADAL" clId="{2F29228A-B23E-D64D-B641-3DD5955709DA}" dt="2020-09-25T16:10:05.812" v="777" actId="164"/>
          <ac:spMkLst>
            <pc:docMk/>
            <pc:sldMk cId="1987319554" sldId="1647"/>
            <ac:spMk id="23" creationId="{F5D830BD-851E-574F-AF8A-81DCF00983F8}"/>
          </ac:spMkLst>
        </pc:spChg>
        <pc:spChg chg="add mod">
          <ac:chgData name="Bruce Holmes" userId="4af56570-bb89-4a11-97d8-16e76c05feb3" providerId="ADAL" clId="{2F29228A-B23E-D64D-B641-3DD5955709DA}" dt="2020-09-25T16:11:33.923" v="799" actId="164"/>
          <ac:spMkLst>
            <pc:docMk/>
            <pc:sldMk cId="1987319554" sldId="1647"/>
            <ac:spMk id="24" creationId="{E3E39B0E-032C-EC45-866F-6F95E08AF0D0}"/>
          </ac:spMkLst>
        </pc:spChg>
        <pc:spChg chg="add mod">
          <ac:chgData name="Bruce Holmes" userId="4af56570-bb89-4a11-97d8-16e76c05feb3" providerId="ADAL" clId="{2F29228A-B23E-D64D-B641-3DD5955709DA}" dt="2020-09-25T16:17:44.313" v="871" actId="20577"/>
          <ac:spMkLst>
            <pc:docMk/>
            <pc:sldMk cId="1987319554" sldId="1647"/>
            <ac:spMk id="25" creationId="{32C7D7F2-E9A5-AC40-85F2-3F9B2D2F19EC}"/>
          </ac:spMkLst>
        </pc:spChg>
        <pc:spChg chg="add del mod">
          <ac:chgData name="Bruce Holmes" userId="4af56570-bb89-4a11-97d8-16e76c05feb3" providerId="ADAL" clId="{2F29228A-B23E-D64D-B641-3DD5955709DA}" dt="2020-09-25T16:31:43.091" v="920" actId="1076"/>
          <ac:spMkLst>
            <pc:docMk/>
            <pc:sldMk cId="1987319554" sldId="1647"/>
            <ac:spMk id="28" creationId="{A37BEB8D-5977-E241-BCD9-19BA961838EF}"/>
          </ac:spMkLst>
        </pc:spChg>
        <pc:spChg chg="add mod">
          <ac:chgData name="Bruce Holmes" userId="4af56570-bb89-4a11-97d8-16e76c05feb3" providerId="ADAL" clId="{2F29228A-B23E-D64D-B641-3DD5955709DA}" dt="2020-09-25T16:37:32.952" v="938" actId="1076"/>
          <ac:spMkLst>
            <pc:docMk/>
            <pc:sldMk cId="1987319554" sldId="1647"/>
            <ac:spMk id="29" creationId="{2D9FCDC4-8468-AC46-AFF5-DA884C63008C}"/>
          </ac:spMkLst>
        </pc:spChg>
        <pc:spChg chg="add mod">
          <ac:chgData name="Bruce Holmes" userId="4af56570-bb89-4a11-97d8-16e76c05feb3" providerId="ADAL" clId="{2F29228A-B23E-D64D-B641-3DD5955709DA}" dt="2020-09-25T16:32:39.595" v="925" actId="207"/>
          <ac:spMkLst>
            <pc:docMk/>
            <pc:sldMk cId="1987319554" sldId="1647"/>
            <ac:spMk id="30" creationId="{0910168A-82F9-A146-A619-3CCAE12F236E}"/>
          </ac:spMkLst>
        </pc:spChg>
        <pc:spChg chg="add mod">
          <ac:chgData name="Bruce Holmes" userId="4af56570-bb89-4a11-97d8-16e76c05feb3" providerId="ADAL" clId="{2F29228A-B23E-D64D-B641-3DD5955709DA}" dt="2020-09-25T16:34:02.992" v="929" actId="207"/>
          <ac:spMkLst>
            <pc:docMk/>
            <pc:sldMk cId="1987319554" sldId="1647"/>
            <ac:spMk id="31" creationId="{CC035A26-82FF-6346-A788-0917A4240911}"/>
          </ac:spMkLst>
        </pc:spChg>
        <pc:grpChg chg="add mod">
          <ac:chgData name="Bruce Holmes" userId="4af56570-bb89-4a11-97d8-16e76c05feb3" providerId="ADAL" clId="{2F29228A-B23E-D64D-B641-3DD5955709DA}" dt="2020-09-25T15:57:26.532" v="694" actId="164"/>
          <ac:grpSpMkLst>
            <pc:docMk/>
            <pc:sldMk cId="1987319554" sldId="1647"/>
            <ac:grpSpMk id="18" creationId="{3B547C2E-E503-9F4C-A8E7-FE31F690EE4C}"/>
          </ac:grpSpMkLst>
        </pc:grpChg>
        <pc:grpChg chg="add mod">
          <ac:chgData name="Bruce Holmes" userId="4af56570-bb89-4a11-97d8-16e76c05feb3" providerId="ADAL" clId="{2F29228A-B23E-D64D-B641-3DD5955709DA}" dt="2020-09-25T15:59:57.308" v="732" actId="1076"/>
          <ac:grpSpMkLst>
            <pc:docMk/>
            <pc:sldMk cId="1987319554" sldId="1647"/>
            <ac:grpSpMk id="20" creationId="{6599894E-EDE8-5049-BA50-85AD1722FE8C}"/>
          </ac:grpSpMkLst>
        </pc:grpChg>
        <pc:grpChg chg="add del mod">
          <ac:chgData name="Bruce Holmes" userId="4af56570-bb89-4a11-97d8-16e76c05feb3" providerId="ADAL" clId="{2F29228A-B23E-D64D-B641-3DD5955709DA}" dt="2020-09-25T15:58:32.106" v="700" actId="165"/>
          <ac:grpSpMkLst>
            <pc:docMk/>
            <pc:sldMk cId="1987319554" sldId="1647"/>
            <ac:grpSpMk id="21" creationId="{E4E80FC0-1A45-6C4F-B662-F8483E5363FF}"/>
          </ac:grpSpMkLst>
        </pc:grpChg>
        <pc:grpChg chg="add mod">
          <ac:chgData name="Bruce Holmes" userId="4af56570-bb89-4a11-97d8-16e76c05feb3" providerId="ADAL" clId="{2F29228A-B23E-D64D-B641-3DD5955709DA}" dt="2020-09-25T16:10:05.812" v="777" actId="164"/>
          <ac:grpSpMkLst>
            <pc:docMk/>
            <pc:sldMk cId="1987319554" sldId="1647"/>
            <ac:grpSpMk id="26" creationId="{2C315EDF-ABE6-3249-9A89-9073B8A1C0A9}"/>
          </ac:grpSpMkLst>
        </pc:grpChg>
        <pc:grpChg chg="add mod">
          <ac:chgData name="Bruce Holmes" userId="4af56570-bb89-4a11-97d8-16e76c05feb3" providerId="ADAL" clId="{2F29228A-B23E-D64D-B641-3DD5955709DA}" dt="2020-09-25T16:11:33.923" v="799" actId="164"/>
          <ac:grpSpMkLst>
            <pc:docMk/>
            <pc:sldMk cId="1987319554" sldId="1647"/>
            <ac:grpSpMk id="27" creationId="{9FFDAA44-E750-624A-BA2F-B81344CD452D}"/>
          </ac:grpSpMkLst>
        </pc:grpChg>
        <pc:graphicFrameChg chg="mod">
          <ac:chgData name="Bruce Holmes" userId="4af56570-bb89-4a11-97d8-16e76c05feb3" providerId="ADAL" clId="{2F29228A-B23E-D64D-B641-3DD5955709DA}" dt="2020-09-25T16:38:21.145" v="950" actId="403"/>
          <ac:graphicFrameMkLst>
            <pc:docMk/>
            <pc:sldMk cId="1987319554" sldId="1647"/>
            <ac:graphicFrameMk id="8" creationId="{C343F914-0E2B-4330-9CD7-A389F2CD182A}"/>
          </ac:graphicFrameMkLst>
        </pc:graphicFrameChg>
        <pc:cxnChg chg="add del mod">
          <ac:chgData name="Bruce Holmes" userId="4af56570-bb89-4a11-97d8-16e76c05feb3" providerId="ADAL" clId="{2F29228A-B23E-D64D-B641-3DD5955709DA}" dt="2020-09-25T16:14:22.126" v="819" actId="478"/>
          <ac:cxnSpMkLst>
            <pc:docMk/>
            <pc:sldMk cId="1987319554" sldId="1647"/>
            <ac:cxnSpMk id="4" creationId="{D54FF14B-151A-8149-BC66-B8C067213F26}"/>
          </ac:cxnSpMkLst>
        </pc:cxnChg>
        <pc:cxnChg chg="add mod">
          <ac:chgData name="Bruce Holmes" userId="4af56570-bb89-4a11-97d8-16e76c05feb3" providerId="ADAL" clId="{2F29228A-B23E-D64D-B641-3DD5955709DA}" dt="2020-09-25T16:37:32.952" v="938" actId="1076"/>
          <ac:cxnSpMkLst>
            <pc:docMk/>
            <pc:sldMk cId="1987319554" sldId="1647"/>
            <ac:cxnSpMk id="33" creationId="{3599649B-9639-534C-9759-DDE07D5AFFBA}"/>
          </ac:cxnSpMkLst>
        </pc:cxnChg>
        <pc:cxnChg chg="add mod">
          <ac:chgData name="Bruce Holmes" userId="4af56570-bb89-4a11-97d8-16e76c05feb3" providerId="ADAL" clId="{2F29228A-B23E-D64D-B641-3DD5955709DA}" dt="2020-09-25T16:37:32.952" v="938" actId="1076"/>
          <ac:cxnSpMkLst>
            <pc:docMk/>
            <pc:sldMk cId="1987319554" sldId="1647"/>
            <ac:cxnSpMk id="34" creationId="{980DE308-DEEA-B54E-977B-1BC1E8243D06}"/>
          </ac:cxnSpMkLst>
        </pc:cxnChg>
        <pc:cxnChg chg="add mod">
          <ac:chgData name="Bruce Holmes" userId="4af56570-bb89-4a11-97d8-16e76c05feb3" providerId="ADAL" clId="{2F29228A-B23E-D64D-B641-3DD5955709DA}" dt="2020-09-25T16:37:44.246" v="941" actId="14100"/>
          <ac:cxnSpMkLst>
            <pc:docMk/>
            <pc:sldMk cId="1987319554" sldId="1647"/>
            <ac:cxnSpMk id="40" creationId="{FF77FDFF-F315-464D-A2DE-2B285F046712}"/>
          </ac:cxnSpMkLst>
        </pc:cxnChg>
      </pc:sldChg>
      <pc:sldChg chg="addSp modSp mod">
        <pc:chgData name="Bruce Holmes" userId="4af56570-bb89-4a11-97d8-16e76c05feb3" providerId="ADAL" clId="{2F29228A-B23E-D64D-B641-3DD5955709DA}" dt="2020-09-16T19:45:00.922" v="320" actId="1076"/>
        <pc:sldMkLst>
          <pc:docMk/>
          <pc:sldMk cId="423334391" sldId="2145"/>
        </pc:sldMkLst>
        <pc:spChg chg="add mod">
          <ac:chgData name="Bruce Holmes" userId="4af56570-bb89-4a11-97d8-16e76c05feb3" providerId="ADAL" clId="{2F29228A-B23E-D64D-B641-3DD5955709DA}" dt="2020-09-16T19:23:32.087" v="249" actId="20577"/>
          <ac:spMkLst>
            <pc:docMk/>
            <pc:sldMk cId="423334391" sldId="2145"/>
            <ac:spMk id="9" creationId="{A25B409A-B11B-6C4B-96F7-8288D5BDB423}"/>
          </ac:spMkLst>
        </pc:spChg>
        <pc:spChg chg="add mod">
          <ac:chgData name="Bruce Holmes" userId="4af56570-bb89-4a11-97d8-16e76c05feb3" providerId="ADAL" clId="{2F29228A-B23E-D64D-B641-3DD5955709DA}" dt="2020-09-16T19:45:00.922" v="320" actId="1076"/>
          <ac:spMkLst>
            <pc:docMk/>
            <pc:sldMk cId="423334391" sldId="2145"/>
            <ac:spMk id="12" creationId="{462E5AE0-1820-E04D-95B1-5DA33771830C}"/>
          </ac:spMkLst>
        </pc:spChg>
      </pc:sldChg>
      <pc:sldChg chg="del">
        <pc:chgData name="Bruce Holmes" userId="4af56570-bb89-4a11-97d8-16e76c05feb3" providerId="ADAL" clId="{2F29228A-B23E-D64D-B641-3DD5955709DA}" dt="2020-09-25T15:45:02.996" v="641" actId="2696"/>
        <pc:sldMkLst>
          <pc:docMk/>
          <pc:sldMk cId="895993447" sldId="2146"/>
        </pc:sldMkLst>
      </pc:sldChg>
      <pc:sldChg chg="del">
        <pc:chgData name="Bruce Holmes" userId="4af56570-bb89-4a11-97d8-16e76c05feb3" providerId="ADAL" clId="{2F29228A-B23E-D64D-B641-3DD5955709DA}" dt="2020-09-25T15:44:46.020" v="639" actId="2696"/>
        <pc:sldMkLst>
          <pc:docMk/>
          <pc:sldMk cId="230939580" sldId="2147"/>
        </pc:sldMkLst>
      </pc:sldChg>
      <pc:sldChg chg="add modNotesTx">
        <pc:chgData name="Bruce Holmes" userId="4af56570-bb89-4a11-97d8-16e76c05feb3" providerId="ADAL" clId="{2F29228A-B23E-D64D-B641-3DD5955709DA}" dt="2020-09-11T17:49:28.082" v="2" actId="20577"/>
        <pc:sldMkLst>
          <pc:docMk/>
          <pc:sldMk cId="907719166" sldId="2148"/>
        </pc:sldMkLst>
      </pc:sldChg>
      <pc:sldChg chg="add">
        <pc:chgData name="Bruce Holmes" userId="4af56570-bb89-4a11-97d8-16e76c05feb3" providerId="ADAL" clId="{2F29228A-B23E-D64D-B641-3DD5955709DA}" dt="2020-09-25T15:44:40.665" v="638"/>
        <pc:sldMkLst>
          <pc:docMk/>
          <pc:sldMk cId="2857699735" sldId="2149"/>
        </pc:sldMkLst>
      </pc:sldChg>
      <pc:sldChg chg="add">
        <pc:chgData name="Bruce Holmes" userId="4af56570-bb89-4a11-97d8-16e76c05feb3" providerId="ADAL" clId="{2F29228A-B23E-D64D-B641-3DD5955709DA}" dt="2020-09-25T15:44:59.656" v="640"/>
        <pc:sldMkLst>
          <pc:docMk/>
          <pc:sldMk cId="3131731786" sldId="2150"/>
        </pc:sldMkLst>
      </pc:sldChg>
      <pc:sldChg chg="addSp delSp modSp add mod modClrScheme chgLayout">
        <pc:chgData name="Bruce Holmes" userId="4af56570-bb89-4a11-97d8-16e76c05feb3" providerId="ADAL" clId="{2F29228A-B23E-D64D-B641-3DD5955709DA}" dt="2020-09-25T16:47:58.892" v="993" actId="1076"/>
        <pc:sldMkLst>
          <pc:docMk/>
          <pc:sldMk cId="1532561115" sldId="2151"/>
        </pc:sldMkLst>
        <pc:spChg chg="add mod ord">
          <ac:chgData name="Bruce Holmes" userId="4af56570-bb89-4a11-97d8-16e76c05feb3" providerId="ADAL" clId="{2F29228A-B23E-D64D-B641-3DD5955709DA}" dt="2020-09-25T16:47:58.892" v="993" actId="1076"/>
          <ac:spMkLst>
            <pc:docMk/>
            <pc:sldMk cId="1532561115" sldId="2151"/>
            <ac:spMk id="2" creationId="{58C4384A-9B9B-D742-B4B6-53C3EBDFD16A}"/>
          </ac:spMkLst>
        </pc:spChg>
        <pc:spChg chg="add del mod ord">
          <ac:chgData name="Bruce Holmes" userId="4af56570-bb89-4a11-97d8-16e76c05feb3" providerId="ADAL" clId="{2F29228A-B23E-D64D-B641-3DD5955709DA}" dt="2020-09-25T16:47:35.818" v="953" actId="478"/>
          <ac:spMkLst>
            <pc:docMk/>
            <pc:sldMk cId="1532561115" sldId="2151"/>
            <ac:spMk id="3" creationId="{0D28AA68-1187-2949-ABD8-B48A203875BA}"/>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Seawolf\Documents\SAH%20computed%20Performance%20Charts_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Weight Fractions (of GW)</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933669475526083E-2"/>
          <c:y val="9.9015068675711318E-2"/>
          <c:w val="0.93498445917944473"/>
          <c:h val="0.6590120921886975"/>
        </c:manualLayout>
      </c:layout>
      <c:lineChart>
        <c:grouping val="standard"/>
        <c:varyColors val="0"/>
        <c:ser>
          <c:idx val="0"/>
          <c:order val="0"/>
          <c:tx>
            <c:strRef>
              <c:f>'Carpet Plot weight fractions'!$B$29</c:f>
              <c:strCache>
                <c:ptCount val="1"/>
                <c:pt idx="0">
                  <c:v>MTOW</c:v>
                </c:pt>
              </c:strCache>
            </c:strRef>
          </c:tx>
          <c:spPr>
            <a:ln w="28575" cap="rnd">
              <a:solidFill>
                <a:schemeClr val="accent1"/>
              </a:solidFill>
              <a:round/>
            </a:ln>
            <a:effectLst/>
          </c:spPr>
          <c:marker>
            <c:symbol val="none"/>
          </c:marker>
          <c:cat>
            <c:strRef>
              <c:f>'Carpet Plot weight fractions'!$A$30:$A$68</c:f>
              <c:strCache>
                <c:ptCount val="38"/>
                <c:pt idx="0">
                  <c:v>Airbus A380</c:v>
                </c:pt>
                <c:pt idx="1">
                  <c:v>Boeing 777-300ER</c:v>
                </c:pt>
                <c:pt idx="2">
                  <c:v>Boeing 777-200LR</c:v>
                </c:pt>
                <c:pt idx="3">
                  <c:v>Airbus A350-1000</c:v>
                </c:pt>
                <c:pt idx="4">
                  <c:v>Airbus A350-900</c:v>
                </c:pt>
                <c:pt idx="5">
                  <c:v>Boeing 787-9</c:v>
                </c:pt>
                <c:pt idx="6">
                  <c:v>Airbus A330-300</c:v>
                </c:pt>
                <c:pt idx="7">
                  <c:v>Airbus A330-200</c:v>
                </c:pt>
                <c:pt idx="8">
                  <c:v>Boeing 787-8</c:v>
                </c:pt>
                <c:pt idx="9">
                  <c:v>Airbus A320ceo</c:v>
                </c:pt>
                <c:pt idx="10">
                  <c:v>Boeing 737-800</c:v>
                </c:pt>
                <c:pt idx="11">
                  <c:v>Bombardier CS300</c:v>
                </c:pt>
                <c:pt idx="12">
                  <c:v>Bombardier CS100</c:v>
                </c:pt>
                <c:pt idx="13">
                  <c:v>Bonanza B36</c:v>
                </c:pt>
                <c:pt idx="14">
                  <c:v>Cessna Corvalis 350</c:v>
                </c:pt>
                <c:pt idx="15">
                  <c:v>SR22</c:v>
                </c:pt>
                <c:pt idx="16">
                  <c:v>Beech Baron</c:v>
                </c:pt>
                <c:pt idx="17">
                  <c:v>Beech KA200</c:v>
                </c:pt>
                <c:pt idx="18">
                  <c:v>Piaggio P180</c:v>
                </c:pt>
                <c:pt idx="19">
                  <c:v>Hughes/MD OH6A</c:v>
                </c:pt>
                <c:pt idx="20">
                  <c:v>MD MH6</c:v>
                </c:pt>
                <c:pt idx="21">
                  <c:v>MD500E</c:v>
                </c:pt>
                <c:pt idx="22">
                  <c:v>Bell B206L4</c:v>
                </c:pt>
                <c:pt idx="23">
                  <c:v>Bell TH57A</c:v>
                </c:pt>
                <c:pt idx="24">
                  <c:v>Bell B206B-3</c:v>
                </c:pt>
                <c:pt idx="25">
                  <c:v>Eurocopter EC120B</c:v>
                </c:pt>
                <c:pt idx="26">
                  <c:v>EC130B4</c:v>
                </c:pt>
                <c:pt idx="27">
                  <c:v>Bell 427</c:v>
                </c:pt>
                <c:pt idx="28">
                  <c:v>Bell B430</c:v>
                </c:pt>
                <c:pt idx="29">
                  <c:v>Agusta  AW109</c:v>
                </c:pt>
                <c:pt idx="30">
                  <c:v>Bell 222/230 Twin</c:v>
                </c:pt>
                <c:pt idx="31">
                  <c:v>Sikorsky S92</c:v>
                </c:pt>
                <c:pt idx="32">
                  <c:v>Westland  EH101</c:v>
                </c:pt>
                <c:pt idx="33">
                  <c:v>Kmax K1200</c:v>
                </c:pt>
                <c:pt idx="34">
                  <c:v>ehVTOL</c:v>
                </c:pt>
                <c:pt idx="35">
                  <c:v>eHang</c:v>
                </c:pt>
                <c:pt idx="36">
                  <c:v>Lillium</c:v>
                </c:pt>
                <c:pt idx="37">
                  <c:v>Kitty Hawk Cora</c:v>
                </c:pt>
              </c:strCache>
            </c:strRef>
          </c:cat>
          <c:val>
            <c:numRef>
              <c:f>'Carpet Plot weight fractions'!$B$30:$B$68</c:f>
            </c:numRef>
          </c:val>
          <c:smooth val="0"/>
          <c:extLst>
            <c:ext xmlns:c16="http://schemas.microsoft.com/office/drawing/2014/chart" uri="{C3380CC4-5D6E-409C-BE32-E72D297353CC}">
              <c16:uniqueId val="{00000000-013F-4FC7-966C-B517E6A08C23}"/>
            </c:ext>
          </c:extLst>
        </c:ser>
        <c:ser>
          <c:idx val="1"/>
          <c:order val="1"/>
          <c:tx>
            <c:strRef>
              <c:f>'Carpet Plot weight fractions'!$C$29</c:f>
              <c:strCache>
                <c:ptCount val="1"/>
                <c:pt idx="0">
                  <c:v>OEW</c:v>
                </c:pt>
              </c:strCache>
            </c:strRef>
          </c:tx>
          <c:spPr>
            <a:ln w="28575" cap="rnd">
              <a:solidFill>
                <a:schemeClr val="accent2"/>
              </a:solidFill>
              <a:round/>
            </a:ln>
            <a:effectLst/>
          </c:spPr>
          <c:marker>
            <c:symbol val="none"/>
          </c:marker>
          <c:cat>
            <c:strRef>
              <c:f>'Carpet Plot weight fractions'!$A$30:$A$68</c:f>
              <c:strCache>
                <c:ptCount val="38"/>
                <c:pt idx="0">
                  <c:v>Airbus A380</c:v>
                </c:pt>
                <c:pt idx="1">
                  <c:v>Boeing 777-300ER</c:v>
                </c:pt>
                <c:pt idx="2">
                  <c:v>Boeing 777-200LR</c:v>
                </c:pt>
                <c:pt idx="3">
                  <c:v>Airbus A350-1000</c:v>
                </c:pt>
                <c:pt idx="4">
                  <c:v>Airbus A350-900</c:v>
                </c:pt>
                <c:pt idx="5">
                  <c:v>Boeing 787-9</c:v>
                </c:pt>
                <c:pt idx="6">
                  <c:v>Airbus A330-300</c:v>
                </c:pt>
                <c:pt idx="7">
                  <c:v>Airbus A330-200</c:v>
                </c:pt>
                <c:pt idx="8">
                  <c:v>Boeing 787-8</c:v>
                </c:pt>
                <c:pt idx="9">
                  <c:v>Airbus A320ceo</c:v>
                </c:pt>
                <c:pt idx="10">
                  <c:v>Boeing 737-800</c:v>
                </c:pt>
                <c:pt idx="11">
                  <c:v>Bombardier CS300</c:v>
                </c:pt>
                <c:pt idx="12">
                  <c:v>Bombardier CS100</c:v>
                </c:pt>
                <c:pt idx="13">
                  <c:v>Bonanza B36</c:v>
                </c:pt>
                <c:pt idx="14">
                  <c:v>Cessna Corvalis 350</c:v>
                </c:pt>
                <c:pt idx="15">
                  <c:v>SR22</c:v>
                </c:pt>
                <c:pt idx="16">
                  <c:v>Beech Baron</c:v>
                </c:pt>
                <c:pt idx="17">
                  <c:v>Beech KA200</c:v>
                </c:pt>
                <c:pt idx="18">
                  <c:v>Piaggio P180</c:v>
                </c:pt>
                <c:pt idx="19">
                  <c:v>Hughes/MD OH6A</c:v>
                </c:pt>
                <c:pt idx="20">
                  <c:v>MD MH6</c:v>
                </c:pt>
                <c:pt idx="21">
                  <c:v>MD500E</c:v>
                </c:pt>
                <c:pt idx="22">
                  <c:v>Bell B206L4</c:v>
                </c:pt>
                <c:pt idx="23">
                  <c:v>Bell TH57A</c:v>
                </c:pt>
                <c:pt idx="24">
                  <c:v>Bell B206B-3</c:v>
                </c:pt>
                <c:pt idx="25">
                  <c:v>Eurocopter EC120B</c:v>
                </c:pt>
                <c:pt idx="26">
                  <c:v>EC130B4</c:v>
                </c:pt>
                <c:pt idx="27">
                  <c:v>Bell 427</c:v>
                </c:pt>
                <c:pt idx="28">
                  <c:v>Bell B430</c:v>
                </c:pt>
                <c:pt idx="29">
                  <c:v>Agusta  AW109</c:v>
                </c:pt>
                <c:pt idx="30">
                  <c:v>Bell 222/230 Twin</c:v>
                </c:pt>
                <c:pt idx="31">
                  <c:v>Sikorsky S92</c:v>
                </c:pt>
                <c:pt idx="32">
                  <c:v>Westland  EH101</c:v>
                </c:pt>
                <c:pt idx="33">
                  <c:v>Kmax K1200</c:v>
                </c:pt>
                <c:pt idx="34">
                  <c:v>ehVTOL</c:v>
                </c:pt>
                <c:pt idx="35">
                  <c:v>eHang</c:v>
                </c:pt>
                <c:pt idx="36">
                  <c:v>Lillium</c:v>
                </c:pt>
                <c:pt idx="37">
                  <c:v>Kitty Hawk Cora</c:v>
                </c:pt>
              </c:strCache>
            </c:strRef>
          </c:cat>
          <c:val>
            <c:numRef>
              <c:f>'Carpet Plot weight fractions'!$C$30:$C$68</c:f>
            </c:numRef>
          </c:val>
          <c:smooth val="0"/>
          <c:extLst>
            <c:ext xmlns:c16="http://schemas.microsoft.com/office/drawing/2014/chart" uri="{C3380CC4-5D6E-409C-BE32-E72D297353CC}">
              <c16:uniqueId val="{00000001-013F-4FC7-966C-B517E6A08C23}"/>
            </c:ext>
          </c:extLst>
        </c:ser>
        <c:ser>
          <c:idx val="2"/>
          <c:order val="2"/>
          <c:tx>
            <c:strRef>
              <c:f>'Carpet Plot weight fractions'!$D$29</c:f>
              <c:strCache>
                <c:ptCount val="1"/>
                <c:pt idx="0">
                  <c:v>OEW %</c:v>
                </c:pt>
              </c:strCache>
            </c:strRef>
          </c:tx>
          <c:spPr>
            <a:ln w="28575" cap="rnd">
              <a:solidFill>
                <a:srgbClr val="FF0000"/>
              </a:solidFill>
              <a:round/>
            </a:ln>
            <a:effectLst/>
          </c:spPr>
          <c:marker>
            <c:symbol val="none"/>
          </c:marker>
          <c:dPt>
            <c:idx val="19"/>
            <c:marker>
              <c:symbol val="none"/>
            </c:marker>
            <c:bubble3D val="0"/>
            <c:extLst>
              <c:ext xmlns:c16="http://schemas.microsoft.com/office/drawing/2014/chart" uri="{C3380CC4-5D6E-409C-BE32-E72D297353CC}">
                <c16:uniqueId val="{00000002-013F-4FC7-966C-B517E6A08C23}"/>
              </c:ext>
            </c:extLst>
          </c:dPt>
          <c:cat>
            <c:strRef>
              <c:f>'Carpet Plot weight fractions'!$A$30:$A$68</c:f>
              <c:strCache>
                <c:ptCount val="38"/>
                <c:pt idx="0">
                  <c:v>Airbus A380</c:v>
                </c:pt>
                <c:pt idx="1">
                  <c:v>Boeing 777-300ER</c:v>
                </c:pt>
                <c:pt idx="2">
                  <c:v>Boeing 777-200LR</c:v>
                </c:pt>
                <c:pt idx="3">
                  <c:v>Airbus A350-1000</c:v>
                </c:pt>
                <c:pt idx="4">
                  <c:v>Airbus A350-900</c:v>
                </c:pt>
                <c:pt idx="5">
                  <c:v>Boeing 787-9</c:v>
                </c:pt>
                <c:pt idx="6">
                  <c:v>Airbus A330-300</c:v>
                </c:pt>
                <c:pt idx="7">
                  <c:v>Airbus A330-200</c:v>
                </c:pt>
                <c:pt idx="8">
                  <c:v>Boeing 787-8</c:v>
                </c:pt>
                <c:pt idx="9">
                  <c:v>Airbus A320ceo</c:v>
                </c:pt>
                <c:pt idx="10">
                  <c:v>Boeing 737-800</c:v>
                </c:pt>
                <c:pt idx="11">
                  <c:v>Bombardier CS300</c:v>
                </c:pt>
                <c:pt idx="12">
                  <c:v>Bombardier CS100</c:v>
                </c:pt>
                <c:pt idx="13">
                  <c:v>Bonanza B36</c:v>
                </c:pt>
                <c:pt idx="14">
                  <c:v>Cessna Corvalis 350</c:v>
                </c:pt>
                <c:pt idx="15">
                  <c:v>SR22</c:v>
                </c:pt>
                <c:pt idx="16">
                  <c:v>Beech Baron</c:v>
                </c:pt>
                <c:pt idx="17">
                  <c:v>Beech KA200</c:v>
                </c:pt>
                <c:pt idx="18">
                  <c:v>Piaggio P180</c:v>
                </c:pt>
                <c:pt idx="19">
                  <c:v>Hughes/MD OH6A</c:v>
                </c:pt>
                <c:pt idx="20">
                  <c:v>MD MH6</c:v>
                </c:pt>
                <c:pt idx="21">
                  <c:v>MD500E</c:v>
                </c:pt>
                <c:pt idx="22">
                  <c:v>Bell B206L4</c:v>
                </c:pt>
                <c:pt idx="23">
                  <c:v>Bell TH57A</c:v>
                </c:pt>
                <c:pt idx="24">
                  <c:v>Bell B206B-3</c:v>
                </c:pt>
                <c:pt idx="25">
                  <c:v>Eurocopter EC120B</c:v>
                </c:pt>
                <c:pt idx="26">
                  <c:v>EC130B4</c:v>
                </c:pt>
                <c:pt idx="27">
                  <c:v>Bell 427</c:v>
                </c:pt>
                <c:pt idx="28">
                  <c:v>Bell B430</c:v>
                </c:pt>
                <c:pt idx="29">
                  <c:v>Agusta  AW109</c:v>
                </c:pt>
                <c:pt idx="30">
                  <c:v>Bell 222/230 Twin</c:v>
                </c:pt>
                <c:pt idx="31">
                  <c:v>Sikorsky S92</c:v>
                </c:pt>
                <c:pt idx="32">
                  <c:v>Westland  EH101</c:v>
                </c:pt>
                <c:pt idx="33">
                  <c:v>Kmax K1200</c:v>
                </c:pt>
                <c:pt idx="34">
                  <c:v>ehVTOL</c:v>
                </c:pt>
                <c:pt idx="35">
                  <c:v>eHang</c:v>
                </c:pt>
                <c:pt idx="36">
                  <c:v>Lillium</c:v>
                </c:pt>
                <c:pt idx="37">
                  <c:v>Kitty Hawk Cora</c:v>
                </c:pt>
              </c:strCache>
            </c:strRef>
          </c:cat>
          <c:val>
            <c:numRef>
              <c:f>'Carpet Plot weight fractions'!$D$30:$D$68</c:f>
              <c:numCache>
                <c:formatCode>0%</c:formatCode>
                <c:ptCount val="38"/>
                <c:pt idx="0">
                  <c:v>0.496</c:v>
                </c:pt>
                <c:pt idx="1">
                  <c:v>0.47699999999999998</c:v>
                </c:pt>
                <c:pt idx="2">
                  <c:v>0.41799999999999998</c:v>
                </c:pt>
                <c:pt idx="3">
                  <c:v>0.50600000000000001</c:v>
                </c:pt>
                <c:pt idx="4">
                  <c:v>0.51</c:v>
                </c:pt>
                <c:pt idx="5">
                  <c:v>0.50700000000000001</c:v>
                </c:pt>
                <c:pt idx="6">
                  <c:v>0.53700000000000003</c:v>
                </c:pt>
                <c:pt idx="7">
                  <c:v>0.5</c:v>
                </c:pt>
                <c:pt idx="8">
                  <c:v>0.52700000000000002</c:v>
                </c:pt>
                <c:pt idx="9">
                  <c:v>0.56100000000000005</c:v>
                </c:pt>
                <c:pt idx="10">
                  <c:v>0.52400000000000002</c:v>
                </c:pt>
                <c:pt idx="11">
                  <c:v>0.54900000000000004</c:v>
                </c:pt>
                <c:pt idx="12">
                  <c:v>0.57899999999999996</c:v>
                </c:pt>
                <c:pt idx="13">
                  <c:v>0.69315068493150689</c:v>
                </c:pt>
                <c:pt idx="14">
                  <c:v>0.72058823529411764</c:v>
                </c:pt>
                <c:pt idx="15">
                  <c:v>0.63027777777777783</c:v>
                </c:pt>
                <c:pt idx="16">
                  <c:v>0.70238957277335268</c:v>
                </c:pt>
                <c:pt idx="17">
                  <c:v>0.70440000000000003</c:v>
                </c:pt>
                <c:pt idx="18">
                  <c:v>0.66115702479338845</c:v>
                </c:pt>
                <c:pt idx="19">
                  <c:v>0.55705832628909557</c:v>
                </c:pt>
                <c:pt idx="20">
                  <c:v>0.51322580645161286</c:v>
                </c:pt>
                <c:pt idx="21">
                  <c:v>0.49366666666666664</c:v>
                </c:pt>
                <c:pt idx="22">
                  <c:v>0.51887640449438199</c:v>
                </c:pt>
                <c:pt idx="23">
                  <c:v>0.49843749999999998</c:v>
                </c:pt>
                <c:pt idx="24">
                  <c:v>0.54062500000000002</c:v>
                </c:pt>
                <c:pt idx="25">
                  <c:v>0.61544564929912726</c:v>
                </c:pt>
                <c:pt idx="26">
                  <c:v>0.62429906542056079</c:v>
                </c:pt>
                <c:pt idx="27">
                  <c:v>0.58083333333333331</c:v>
                </c:pt>
                <c:pt idx="28">
                  <c:v>0.60911111111111116</c:v>
                </c:pt>
                <c:pt idx="29">
                  <c:v>0.6507408527366193</c:v>
                </c:pt>
                <c:pt idx="30">
                  <c:v>0.60678571428571426</c:v>
                </c:pt>
                <c:pt idx="31">
                  <c:v>0.676566037735849</c:v>
                </c:pt>
                <c:pt idx="32">
                  <c:v>0.63019231366700845</c:v>
                </c:pt>
                <c:pt idx="33">
                  <c:v>0.73499999999999999</c:v>
                </c:pt>
                <c:pt idx="34">
                  <c:v>0.75555555555555554</c:v>
                </c:pt>
                <c:pt idx="35">
                  <c:v>0.72222222222222221</c:v>
                </c:pt>
                <c:pt idx="36">
                  <c:v>0.82352941176470584</c:v>
                </c:pt>
                <c:pt idx="37">
                  <c:v>0.85212418300653592</c:v>
                </c:pt>
              </c:numCache>
            </c:numRef>
          </c:val>
          <c:smooth val="0"/>
          <c:extLst>
            <c:ext xmlns:c16="http://schemas.microsoft.com/office/drawing/2014/chart" uri="{C3380CC4-5D6E-409C-BE32-E72D297353CC}">
              <c16:uniqueId val="{00000003-013F-4FC7-966C-B517E6A08C23}"/>
            </c:ext>
          </c:extLst>
        </c:ser>
        <c:ser>
          <c:idx val="3"/>
          <c:order val="3"/>
          <c:tx>
            <c:strRef>
              <c:f>'Carpet Plot weight fractions'!$E$29</c:f>
              <c:strCache>
                <c:ptCount val="1"/>
                <c:pt idx="0">
                  <c:v>Fuel (t)</c:v>
                </c:pt>
              </c:strCache>
            </c:strRef>
          </c:tx>
          <c:spPr>
            <a:ln w="28575" cap="rnd">
              <a:solidFill>
                <a:schemeClr val="accent4"/>
              </a:solidFill>
              <a:round/>
            </a:ln>
            <a:effectLst/>
          </c:spPr>
          <c:marker>
            <c:symbol val="none"/>
          </c:marker>
          <c:cat>
            <c:strRef>
              <c:f>'Carpet Plot weight fractions'!$A$30:$A$68</c:f>
              <c:strCache>
                <c:ptCount val="38"/>
                <c:pt idx="0">
                  <c:v>Airbus A380</c:v>
                </c:pt>
                <c:pt idx="1">
                  <c:v>Boeing 777-300ER</c:v>
                </c:pt>
                <c:pt idx="2">
                  <c:v>Boeing 777-200LR</c:v>
                </c:pt>
                <c:pt idx="3">
                  <c:v>Airbus A350-1000</c:v>
                </c:pt>
                <c:pt idx="4">
                  <c:v>Airbus A350-900</c:v>
                </c:pt>
                <c:pt idx="5">
                  <c:v>Boeing 787-9</c:v>
                </c:pt>
                <c:pt idx="6">
                  <c:v>Airbus A330-300</c:v>
                </c:pt>
                <c:pt idx="7">
                  <c:v>Airbus A330-200</c:v>
                </c:pt>
                <c:pt idx="8">
                  <c:v>Boeing 787-8</c:v>
                </c:pt>
                <c:pt idx="9">
                  <c:v>Airbus A320ceo</c:v>
                </c:pt>
                <c:pt idx="10">
                  <c:v>Boeing 737-800</c:v>
                </c:pt>
                <c:pt idx="11">
                  <c:v>Bombardier CS300</c:v>
                </c:pt>
                <c:pt idx="12">
                  <c:v>Bombardier CS100</c:v>
                </c:pt>
                <c:pt idx="13">
                  <c:v>Bonanza B36</c:v>
                </c:pt>
                <c:pt idx="14">
                  <c:v>Cessna Corvalis 350</c:v>
                </c:pt>
                <c:pt idx="15">
                  <c:v>SR22</c:v>
                </c:pt>
                <c:pt idx="16">
                  <c:v>Beech Baron</c:v>
                </c:pt>
                <c:pt idx="17">
                  <c:v>Beech KA200</c:v>
                </c:pt>
                <c:pt idx="18">
                  <c:v>Piaggio P180</c:v>
                </c:pt>
                <c:pt idx="19">
                  <c:v>Hughes/MD OH6A</c:v>
                </c:pt>
                <c:pt idx="20">
                  <c:v>MD MH6</c:v>
                </c:pt>
                <c:pt idx="21">
                  <c:v>MD500E</c:v>
                </c:pt>
                <c:pt idx="22">
                  <c:v>Bell B206L4</c:v>
                </c:pt>
                <c:pt idx="23">
                  <c:v>Bell TH57A</c:v>
                </c:pt>
                <c:pt idx="24">
                  <c:v>Bell B206B-3</c:v>
                </c:pt>
                <c:pt idx="25">
                  <c:v>Eurocopter EC120B</c:v>
                </c:pt>
                <c:pt idx="26">
                  <c:v>EC130B4</c:v>
                </c:pt>
                <c:pt idx="27">
                  <c:v>Bell 427</c:v>
                </c:pt>
                <c:pt idx="28">
                  <c:v>Bell B430</c:v>
                </c:pt>
                <c:pt idx="29">
                  <c:v>Agusta  AW109</c:v>
                </c:pt>
                <c:pt idx="30">
                  <c:v>Bell 222/230 Twin</c:v>
                </c:pt>
                <c:pt idx="31">
                  <c:v>Sikorsky S92</c:v>
                </c:pt>
                <c:pt idx="32">
                  <c:v>Westland  EH101</c:v>
                </c:pt>
                <c:pt idx="33">
                  <c:v>Kmax K1200</c:v>
                </c:pt>
                <c:pt idx="34">
                  <c:v>ehVTOL</c:v>
                </c:pt>
                <c:pt idx="35">
                  <c:v>eHang</c:v>
                </c:pt>
                <c:pt idx="36">
                  <c:v>Lillium</c:v>
                </c:pt>
                <c:pt idx="37">
                  <c:v>Kitty Hawk Cora</c:v>
                </c:pt>
              </c:strCache>
            </c:strRef>
          </c:cat>
          <c:val>
            <c:numRef>
              <c:f>'Carpet Plot weight fractions'!$E$30:$E$68</c:f>
            </c:numRef>
          </c:val>
          <c:smooth val="0"/>
          <c:extLst>
            <c:ext xmlns:c16="http://schemas.microsoft.com/office/drawing/2014/chart" uri="{C3380CC4-5D6E-409C-BE32-E72D297353CC}">
              <c16:uniqueId val="{00000004-013F-4FC7-966C-B517E6A08C23}"/>
            </c:ext>
          </c:extLst>
        </c:ser>
        <c:ser>
          <c:idx val="4"/>
          <c:order val="4"/>
          <c:tx>
            <c:strRef>
              <c:f>'Carpet Plot weight fractions'!$F$29</c:f>
              <c:strCache>
                <c:ptCount val="1"/>
                <c:pt idx="0">
                  <c:v>Fuel %</c:v>
                </c:pt>
              </c:strCache>
            </c:strRef>
          </c:tx>
          <c:spPr>
            <a:ln w="28575" cap="rnd">
              <a:solidFill>
                <a:srgbClr val="00B050"/>
              </a:solidFill>
              <a:round/>
            </a:ln>
            <a:effectLst/>
          </c:spPr>
          <c:marker>
            <c:symbol val="none"/>
          </c:marker>
          <c:cat>
            <c:strRef>
              <c:f>'Carpet Plot weight fractions'!$A$30:$A$68</c:f>
              <c:strCache>
                <c:ptCount val="38"/>
                <c:pt idx="0">
                  <c:v>Airbus A380</c:v>
                </c:pt>
                <c:pt idx="1">
                  <c:v>Boeing 777-300ER</c:v>
                </c:pt>
                <c:pt idx="2">
                  <c:v>Boeing 777-200LR</c:v>
                </c:pt>
                <c:pt idx="3">
                  <c:v>Airbus A350-1000</c:v>
                </c:pt>
                <c:pt idx="4">
                  <c:v>Airbus A350-900</c:v>
                </c:pt>
                <c:pt idx="5">
                  <c:v>Boeing 787-9</c:v>
                </c:pt>
                <c:pt idx="6">
                  <c:v>Airbus A330-300</c:v>
                </c:pt>
                <c:pt idx="7">
                  <c:v>Airbus A330-200</c:v>
                </c:pt>
                <c:pt idx="8">
                  <c:v>Boeing 787-8</c:v>
                </c:pt>
                <c:pt idx="9">
                  <c:v>Airbus A320ceo</c:v>
                </c:pt>
                <c:pt idx="10">
                  <c:v>Boeing 737-800</c:v>
                </c:pt>
                <c:pt idx="11">
                  <c:v>Bombardier CS300</c:v>
                </c:pt>
                <c:pt idx="12">
                  <c:v>Bombardier CS100</c:v>
                </c:pt>
                <c:pt idx="13">
                  <c:v>Bonanza B36</c:v>
                </c:pt>
                <c:pt idx="14">
                  <c:v>Cessna Corvalis 350</c:v>
                </c:pt>
                <c:pt idx="15">
                  <c:v>SR22</c:v>
                </c:pt>
                <c:pt idx="16">
                  <c:v>Beech Baron</c:v>
                </c:pt>
                <c:pt idx="17">
                  <c:v>Beech KA200</c:v>
                </c:pt>
                <c:pt idx="18">
                  <c:v>Piaggio P180</c:v>
                </c:pt>
                <c:pt idx="19">
                  <c:v>Hughes/MD OH6A</c:v>
                </c:pt>
                <c:pt idx="20">
                  <c:v>MD MH6</c:v>
                </c:pt>
                <c:pt idx="21">
                  <c:v>MD500E</c:v>
                </c:pt>
                <c:pt idx="22">
                  <c:v>Bell B206L4</c:v>
                </c:pt>
                <c:pt idx="23">
                  <c:v>Bell TH57A</c:v>
                </c:pt>
                <c:pt idx="24">
                  <c:v>Bell B206B-3</c:v>
                </c:pt>
                <c:pt idx="25">
                  <c:v>Eurocopter EC120B</c:v>
                </c:pt>
                <c:pt idx="26">
                  <c:v>EC130B4</c:v>
                </c:pt>
                <c:pt idx="27">
                  <c:v>Bell 427</c:v>
                </c:pt>
                <c:pt idx="28">
                  <c:v>Bell B430</c:v>
                </c:pt>
                <c:pt idx="29">
                  <c:v>Agusta  AW109</c:v>
                </c:pt>
                <c:pt idx="30">
                  <c:v>Bell 222/230 Twin</c:v>
                </c:pt>
                <c:pt idx="31">
                  <c:v>Sikorsky S92</c:v>
                </c:pt>
                <c:pt idx="32">
                  <c:v>Westland  EH101</c:v>
                </c:pt>
                <c:pt idx="33">
                  <c:v>Kmax K1200</c:v>
                </c:pt>
                <c:pt idx="34">
                  <c:v>ehVTOL</c:v>
                </c:pt>
                <c:pt idx="35">
                  <c:v>eHang</c:v>
                </c:pt>
                <c:pt idx="36">
                  <c:v>Lillium</c:v>
                </c:pt>
                <c:pt idx="37">
                  <c:v>Kitty Hawk Cora</c:v>
                </c:pt>
              </c:strCache>
            </c:strRef>
          </c:cat>
          <c:val>
            <c:numRef>
              <c:f>'Carpet Plot weight fractions'!$F$30:$F$68</c:f>
              <c:numCache>
                <c:formatCode>0%</c:formatCode>
                <c:ptCount val="38"/>
                <c:pt idx="0">
                  <c:v>0.442</c:v>
                </c:pt>
                <c:pt idx="1">
                  <c:v>0.41399999999999998</c:v>
                </c:pt>
                <c:pt idx="2">
                  <c:v>0.41899999999999998</c:v>
                </c:pt>
                <c:pt idx="3">
                  <c:v>0.39800000000000002</c:v>
                </c:pt>
                <c:pt idx="4">
                  <c:v>0.38700000000000001</c:v>
                </c:pt>
                <c:pt idx="5">
                  <c:v>0.4</c:v>
                </c:pt>
                <c:pt idx="6">
                  <c:v>0.45100000000000001</c:v>
                </c:pt>
                <c:pt idx="7">
                  <c:v>0.45100000000000001</c:v>
                </c:pt>
                <c:pt idx="8">
                  <c:v>0.44400000000000001</c:v>
                </c:pt>
                <c:pt idx="9">
                  <c:v>0.29499999999999998</c:v>
                </c:pt>
                <c:pt idx="10">
                  <c:v>0.26500000000000001</c:v>
                </c:pt>
                <c:pt idx="11">
                  <c:v>0.255</c:v>
                </c:pt>
                <c:pt idx="12">
                  <c:v>0.28999999999999998</c:v>
                </c:pt>
                <c:pt idx="13">
                  <c:v>0.12164383561643835</c:v>
                </c:pt>
                <c:pt idx="14">
                  <c:v>0.18</c:v>
                </c:pt>
                <c:pt idx="15">
                  <c:v>0.15333333333333332</c:v>
                </c:pt>
                <c:pt idx="16">
                  <c:v>0.2107168718320058</c:v>
                </c:pt>
                <c:pt idx="17">
                  <c:v>0.29160000000000003</c:v>
                </c:pt>
                <c:pt idx="18">
                  <c:v>0.23157024793388431</c:v>
                </c:pt>
                <c:pt idx="19">
                  <c:v>0.10813750352211891</c:v>
                </c:pt>
                <c:pt idx="20">
                  <c:v>0.13</c:v>
                </c:pt>
                <c:pt idx="21">
                  <c:v>0.13433333333333333</c:v>
                </c:pt>
                <c:pt idx="22">
                  <c:v>0.16921348314606741</c:v>
                </c:pt>
                <c:pt idx="23">
                  <c:v>0.15</c:v>
                </c:pt>
                <c:pt idx="24">
                  <c:v>0.19062499999999999</c:v>
                </c:pt>
                <c:pt idx="25">
                  <c:v>0.18963237238825709</c:v>
                </c:pt>
                <c:pt idx="26">
                  <c:v>0.17906542056074767</c:v>
                </c:pt>
                <c:pt idx="27">
                  <c:v>0.21383333333333332</c:v>
                </c:pt>
                <c:pt idx="28">
                  <c:v>0.13955555555555554</c:v>
                </c:pt>
                <c:pt idx="29">
                  <c:v>0.1620804354399758</c:v>
                </c:pt>
                <c:pt idx="30">
                  <c:v>0.13853809523809524</c:v>
                </c:pt>
                <c:pt idx="31">
                  <c:v>0.19358490566037737</c:v>
                </c:pt>
                <c:pt idx="32">
                  <c:v>0.22794917202597323</c:v>
                </c:pt>
                <c:pt idx="33">
                  <c:v>0.21871428571428572</c:v>
                </c:pt>
                <c:pt idx="34">
                  <c:v>2.2222222222222223E-2</c:v>
                </c:pt>
                <c:pt idx="35">
                  <c:v>0</c:v>
                </c:pt>
                <c:pt idx="36">
                  <c:v>0</c:v>
                </c:pt>
                <c:pt idx="37">
                  <c:v>0</c:v>
                </c:pt>
              </c:numCache>
            </c:numRef>
          </c:val>
          <c:smooth val="0"/>
          <c:extLst>
            <c:ext xmlns:c16="http://schemas.microsoft.com/office/drawing/2014/chart" uri="{C3380CC4-5D6E-409C-BE32-E72D297353CC}">
              <c16:uniqueId val="{00000005-013F-4FC7-966C-B517E6A08C23}"/>
            </c:ext>
          </c:extLst>
        </c:ser>
        <c:ser>
          <c:idx val="5"/>
          <c:order val="5"/>
          <c:tx>
            <c:strRef>
              <c:f>'Carpet Plot weight fractions'!$G$29</c:f>
              <c:strCache>
                <c:ptCount val="1"/>
                <c:pt idx="0">
                  <c:v>Payload(t)</c:v>
                </c:pt>
              </c:strCache>
            </c:strRef>
          </c:tx>
          <c:spPr>
            <a:ln w="28575" cap="rnd">
              <a:solidFill>
                <a:schemeClr val="accent6"/>
              </a:solidFill>
              <a:round/>
            </a:ln>
            <a:effectLst/>
          </c:spPr>
          <c:marker>
            <c:symbol val="none"/>
          </c:marker>
          <c:cat>
            <c:strRef>
              <c:f>'Carpet Plot weight fractions'!$A$30:$A$68</c:f>
              <c:strCache>
                <c:ptCount val="38"/>
                <c:pt idx="0">
                  <c:v>Airbus A380</c:v>
                </c:pt>
                <c:pt idx="1">
                  <c:v>Boeing 777-300ER</c:v>
                </c:pt>
                <c:pt idx="2">
                  <c:v>Boeing 777-200LR</c:v>
                </c:pt>
                <c:pt idx="3">
                  <c:v>Airbus A350-1000</c:v>
                </c:pt>
                <c:pt idx="4">
                  <c:v>Airbus A350-900</c:v>
                </c:pt>
                <c:pt idx="5">
                  <c:v>Boeing 787-9</c:v>
                </c:pt>
                <c:pt idx="6">
                  <c:v>Airbus A330-300</c:v>
                </c:pt>
                <c:pt idx="7">
                  <c:v>Airbus A330-200</c:v>
                </c:pt>
                <c:pt idx="8">
                  <c:v>Boeing 787-8</c:v>
                </c:pt>
                <c:pt idx="9">
                  <c:v>Airbus A320ceo</c:v>
                </c:pt>
                <c:pt idx="10">
                  <c:v>Boeing 737-800</c:v>
                </c:pt>
                <c:pt idx="11">
                  <c:v>Bombardier CS300</c:v>
                </c:pt>
                <c:pt idx="12">
                  <c:v>Bombardier CS100</c:v>
                </c:pt>
                <c:pt idx="13">
                  <c:v>Bonanza B36</c:v>
                </c:pt>
                <c:pt idx="14">
                  <c:v>Cessna Corvalis 350</c:v>
                </c:pt>
                <c:pt idx="15">
                  <c:v>SR22</c:v>
                </c:pt>
                <c:pt idx="16">
                  <c:v>Beech Baron</c:v>
                </c:pt>
                <c:pt idx="17">
                  <c:v>Beech KA200</c:v>
                </c:pt>
                <c:pt idx="18">
                  <c:v>Piaggio P180</c:v>
                </c:pt>
                <c:pt idx="19">
                  <c:v>Hughes/MD OH6A</c:v>
                </c:pt>
                <c:pt idx="20">
                  <c:v>MD MH6</c:v>
                </c:pt>
                <c:pt idx="21">
                  <c:v>MD500E</c:v>
                </c:pt>
                <c:pt idx="22">
                  <c:v>Bell B206L4</c:v>
                </c:pt>
                <c:pt idx="23">
                  <c:v>Bell TH57A</c:v>
                </c:pt>
                <c:pt idx="24">
                  <c:v>Bell B206B-3</c:v>
                </c:pt>
                <c:pt idx="25">
                  <c:v>Eurocopter EC120B</c:v>
                </c:pt>
                <c:pt idx="26">
                  <c:v>EC130B4</c:v>
                </c:pt>
                <c:pt idx="27">
                  <c:v>Bell 427</c:v>
                </c:pt>
                <c:pt idx="28">
                  <c:v>Bell B430</c:v>
                </c:pt>
                <c:pt idx="29">
                  <c:v>Agusta  AW109</c:v>
                </c:pt>
                <c:pt idx="30">
                  <c:v>Bell 222/230 Twin</c:v>
                </c:pt>
                <c:pt idx="31">
                  <c:v>Sikorsky S92</c:v>
                </c:pt>
                <c:pt idx="32">
                  <c:v>Westland  EH101</c:v>
                </c:pt>
                <c:pt idx="33">
                  <c:v>Kmax K1200</c:v>
                </c:pt>
                <c:pt idx="34">
                  <c:v>ehVTOL</c:v>
                </c:pt>
                <c:pt idx="35">
                  <c:v>eHang</c:v>
                </c:pt>
                <c:pt idx="36">
                  <c:v>Lillium</c:v>
                </c:pt>
                <c:pt idx="37">
                  <c:v>Kitty Hawk Cora</c:v>
                </c:pt>
              </c:strCache>
            </c:strRef>
          </c:cat>
          <c:val>
            <c:numRef>
              <c:f>'Carpet Plot weight fractions'!$G$30:$G$68</c:f>
            </c:numRef>
          </c:val>
          <c:smooth val="0"/>
          <c:extLst>
            <c:ext xmlns:c16="http://schemas.microsoft.com/office/drawing/2014/chart" uri="{C3380CC4-5D6E-409C-BE32-E72D297353CC}">
              <c16:uniqueId val="{00000006-013F-4FC7-966C-B517E6A08C23}"/>
            </c:ext>
          </c:extLst>
        </c:ser>
        <c:ser>
          <c:idx val="6"/>
          <c:order val="6"/>
          <c:tx>
            <c:strRef>
              <c:f>'Carpet Plot weight fractions'!$H$29</c:f>
              <c:strCache>
                <c:ptCount val="1"/>
                <c:pt idx="0">
                  <c:v>Payload %</c:v>
                </c:pt>
              </c:strCache>
            </c:strRef>
          </c:tx>
          <c:spPr>
            <a:ln w="28575" cap="rnd">
              <a:solidFill>
                <a:schemeClr val="accent1"/>
              </a:solidFill>
              <a:round/>
            </a:ln>
            <a:effectLst/>
          </c:spPr>
          <c:marker>
            <c:symbol val="none"/>
          </c:marker>
          <c:cat>
            <c:strRef>
              <c:f>'Carpet Plot weight fractions'!$A$30:$A$68</c:f>
              <c:strCache>
                <c:ptCount val="38"/>
                <c:pt idx="0">
                  <c:v>Airbus A380</c:v>
                </c:pt>
                <c:pt idx="1">
                  <c:v>Boeing 777-300ER</c:v>
                </c:pt>
                <c:pt idx="2">
                  <c:v>Boeing 777-200LR</c:v>
                </c:pt>
                <c:pt idx="3">
                  <c:v>Airbus A350-1000</c:v>
                </c:pt>
                <c:pt idx="4">
                  <c:v>Airbus A350-900</c:v>
                </c:pt>
                <c:pt idx="5">
                  <c:v>Boeing 787-9</c:v>
                </c:pt>
                <c:pt idx="6">
                  <c:v>Airbus A330-300</c:v>
                </c:pt>
                <c:pt idx="7">
                  <c:v>Airbus A330-200</c:v>
                </c:pt>
                <c:pt idx="8">
                  <c:v>Boeing 787-8</c:v>
                </c:pt>
                <c:pt idx="9">
                  <c:v>Airbus A320ceo</c:v>
                </c:pt>
                <c:pt idx="10">
                  <c:v>Boeing 737-800</c:v>
                </c:pt>
                <c:pt idx="11">
                  <c:v>Bombardier CS300</c:v>
                </c:pt>
                <c:pt idx="12">
                  <c:v>Bombardier CS100</c:v>
                </c:pt>
                <c:pt idx="13">
                  <c:v>Bonanza B36</c:v>
                </c:pt>
                <c:pt idx="14">
                  <c:v>Cessna Corvalis 350</c:v>
                </c:pt>
                <c:pt idx="15">
                  <c:v>SR22</c:v>
                </c:pt>
                <c:pt idx="16">
                  <c:v>Beech Baron</c:v>
                </c:pt>
                <c:pt idx="17">
                  <c:v>Beech KA200</c:v>
                </c:pt>
                <c:pt idx="18">
                  <c:v>Piaggio P180</c:v>
                </c:pt>
                <c:pt idx="19">
                  <c:v>Hughes/MD OH6A</c:v>
                </c:pt>
                <c:pt idx="20">
                  <c:v>MD MH6</c:v>
                </c:pt>
                <c:pt idx="21">
                  <c:v>MD500E</c:v>
                </c:pt>
                <c:pt idx="22">
                  <c:v>Bell B206L4</c:v>
                </c:pt>
                <c:pt idx="23">
                  <c:v>Bell TH57A</c:v>
                </c:pt>
                <c:pt idx="24">
                  <c:v>Bell B206B-3</c:v>
                </c:pt>
                <c:pt idx="25">
                  <c:v>Eurocopter EC120B</c:v>
                </c:pt>
                <c:pt idx="26">
                  <c:v>EC130B4</c:v>
                </c:pt>
                <c:pt idx="27">
                  <c:v>Bell 427</c:v>
                </c:pt>
                <c:pt idx="28">
                  <c:v>Bell B430</c:v>
                </c:pt>
                <c:pt idx="29">
                  <c:v>Agusta  AW109</c:v>
                </c:pt>
                <c:pt idx="30">
                  <c:v>Bell 222/230 Twin</c:v>
                </c:pt>
                <c:pt idx="31">
                  <c:v>Sikorsky S92</c:v>
                </c:pt>
                <c:pt idx="32">
                  <c:v>Westland  EH101</c:v>
                </c:pt>
                <c:pt idx="33">
                  <c:v>Kmax K1200</c:v>
                </c:pt>
                <c:pt idx="34">
                  <c:v>ehVTOL</c:v>
                </c:pt>
                <c:pt idx="35">
                  <c:v>eHang</c:v>
                </c:pt>
                <c:pt idx="36">
                  <c:v>Lillium</c:v>
                </c:pt>
                <c:pt idx="37">
                  <c:v>Kitty Hawk Cora</c:v>
                </c:pt>
              </c:strCache>
            </c:strRef>
          </c:cat>
          <c:val>
            <c:numRef>
              <c:f>'Carpet Plot weight fractions'!$H$30:$H$68</c:f>
              <c:numCache>
                <c:formatCode>0%</c:formatCode>
                <c:ptCount val="38"/>
                <c:pt idx="0">
                  <c:v>0.14599999999999999</c:v>
                </c:pt>
                <c:pt idx="1">
                  <c:v>0.19900000000000001</c:v>
                </c:pt>
                <c:pt idx="2">
                  <c:v>0.184</c:v>
                </c:pt>
                <c:pt idx="3">
                  <c:v>0.20799999999999999</c:v>
                </c:pt>
                <c:pt idx="4">
                  <c:v>0.189</c:v>
                </c:pt>
                <c:pt idx="5">
                  <c:v>0.20699999999999999</c:v>
                </c:pt>
                <c:pt idx="6">
                  <c:v>0.186</c:v>
                </c:pt>
                <c:pt idx="7">
                  <c:v>0.20200000000000001</c:v>
                </c:pt>
                <c:pt idx="8">
                  <c:v>0.19</c:v>
                </c:pt>
                <c:pt idx="9">
                  <c:v>0.253</c:v>
                </c:pt>
                <c:pt idx="10">
                  <c:v>0.27</c:v>
                </c:pt>
                <c:pt idx="11">
                  <c:v>0.27700000000000002</c:v>
                </c:pt>
                <c:pt idx="12">
                  <c:v>0.249</c:v>
                </c:pt>
                <c:pt idx="13">
                  <c:v>0.31041095890410958</c:v>
                </c:pt>
                <c:pt idx="14">
                  <c:v>0.27941176470588236</c:v>
                </c:pt>
                <c:pt idx="15">
                  <c:v>0.36972222222222223</c:v>
                </c:pt>
                <c:pt idx="16">
                  <c:v>0.29761042722664738</c:v>
                </c:pt>
                <c:pt idx="17">
                  <c:v>0.17560000000000001</c:v>
                </c:pt>
                <c:pt idx="18">
                  <c:v>0.1487603305785124</c:v>
                </c:pt>
                <c:pt idx="19">
                  <c:v>0.44294167371090448</c:v>
                </c:pt>
                <c:pt idx="20">
                  <c:v>0.48677419354838708</c:v>
                </c:pt>
                <c:pt idx="21">
                  <c:v>0.5063333333333333</c:v>
                </c:pt>
                <c:pt idx="22">
                  <c:v>0.48112359550561795</c:v>
                </c:pt>
                <c:pt idx="23">
                  <c:v>0.50156250000000002</c:v>
                </c:pt>
                <c:pt idx="24">
                  <c:v>0.46468749999999998</c:v>
                </c:pt>
                <c:pt idx="25">
                  <c:v>0.38455435070087279</c:v>
                </c:pt>
                <c:pt idx="26">
                  <c:v>0.37570093457943926</c:v>
                </c:pt>
                <c:pt idx="27">
                  <c:v>0.41916666666666669</c:v>
                </c:pt>
                <c:pt idx="28">
                  <c:v>0.3908888888888889</c:v>
                </c:pt>
                <c:pt idx="29">
                  <c:v>0.3492591472633807</c:v>
                </c:pt>
                <c:pt idx="30">
                  <c:v>0.26250000000000001</c:v>
                </c:pt>
                <c:pt idx="31">
                  <c:v>0.3867924528301887</c:v>
                </c:pt>
                <c:pt idx="32">
                  <c:v>0.36986982322055489</c:v>
                </c:pt>
                <c:pt idx="33">
                  <c:v>0.26500000000000001</c:v>
                </c:pt>
                <c:pt idx="34">
                  <c:v>0.22222222222222221</c:v>
                </c:pt>
                <c:pt idx="35">
                  <c:v>0.27777777777777779</c:v>
                </c:pt>
                <c:pt idx="36">
                  <c:v>0.17647058823529413</c:v>
                </c:pt>
                <c:pt idx="37">
                  <c:v>0.14787581699346405</c:v>
                </c:pt>
              </c:numCache>
            </c:numRef>
          </c:val>
          <c:smooth val="0"/>
          <c:extLst>
            <c:ext xmlns:c16="http://schemas.microsoft.com/office/drawing/2014/chart" uri="{C3380CC4-5D6E-409C-BE32-E72D297353CC}">
              <c16:uniqueId val="{00000007-013F-4FC7-966C-B517E6A08C23}"/>
            </c:ext>
          </c:extLst>
        </c:ser>
        <c:dLbls>
          <c:showLegendKey val="0"/>
          <c:showVal val="0"/>
          <c:showCatName val="0"/>
          <c:showSerName val="0"/>
          <c:showPercent val="0"/>
          <c:showBubbleSize val="0"/>
        </c:dLbls>
        <c:smooth val="0"/>
        <c:axId val="1345284320"/>
        <c:axId val="1353722752"/>
      </c:lineChart>
      <c:catAx>
        <c:axId val="1345284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53722752"/>
        <c:crosses val="autoZero"/>
        <c:auto val="1"/>
        <c:lblAlgn val="ctr"/>
        <c:lblOffset val="100"/>
        <c:noMultiLvlLbl val="0"/>
      </c:catAx>
      <c:valAx>
        <c:axId val="135372275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5284320"/>
        <c:crosses val="autoZero"/>
        <c:crossBetween val="between"/>
      </c:valAx>
      <c:spPr>
        <a:noFill/>
        <a:ln>
          <a:noFill/>
        </a:ln>
        <a:effectLst/>
      </c:spPr>
    </c:plotArea>
    <c:legend>
      <c:legendPos val="b"/>
      <c:layout>
        <c:manualLayout>
          <c:xMode val="edge"/>
          <c:yMode val="edge"/>
          <c:x val="0.27333436938803701"/>
          <c:y val="0.10138869094689704"/>
          <c:w val="0.38900377584380902"/>
          <c:h val="8.0125171409318893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85A348-1BE4-4613-B9FB-71B997C5683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F07A0DC-B150-485D-A644-5CC82D62113A}">
      <dgm:prSet custT="1"/>
      <dgm:spPr/>
      <dgm:t>
        <a:bodyPr/>
        <a:lstStyle/>
        <a:p>
          <a:r>
            <a:rPr lang="en-US" sz="3200"/>
            <a:t>A Technology View</a:t>
          </a:r>
        </a:p>
      </dgm:t>
    </dgm:pt>
    <dgm:pt modelId="{AAC631C4-3BA3-47BC-ADB7-98C1565AA0FB}" type="parTrans" cxnId="{C183E111-C333-4171-A109-331E78B0C2DA}">
      <dgm:prSet/>
      <dgm:spPr/>
      <dgm:t>
        <a:bodyPr/>
        <a:lstStyle/>
        <a:p>
          <a:endParaRPr lang="en-US" sz="2400"/>
        </a:p>
      </dgm:t>
    </dgm:pt>
    <dgm:pt modelId="{20C1310F-FDA1-46DF-8756-3A75D63A7658}" type="sibTrans" cxnId="{C183E111-C333-4171-A109-331E78B0C2DA}">
      <dgm:prSet/>
      <dgm:spPr/>
      <dgm:t>
        <a:bodyPr/>
        <a:lstStyle/>
        <a:p>
          <a:endParaRPr lang="en-US" sz="2400"/>
        </a:p>
      </dgm:t>
    </dgm:pt>
    <dgm:pt modelId="{31FF5A8C-C86E-4E85-9FFE-21820A4372F6}">
      <dgm:prSet custT="1"/>
      <dgm:spPr/>
      <dgm:t>
        <a:bodyPr/>
        <a:lstStyle/>
        <a:p>
          <a:r>
            <a:rPr lang="en-US" sz="2400" dirty="0"/>
            <a:t>Why Hydrogen?</a:t>
          </a:r>
        </a:p>
      </dgm:t>
    </dgm:pt>
    <dgm:pt modelId="{2F701D52-A6A7-4AE5-AAFD-C4E6C27C54D4}" type="parTrans" cxnId="{53EB3C52-D9CC-487D-911B-B4F3A5967F03}">
      <dgm:prSet/>
      <dgm:spPr/>
      <dgm:t>
        <a:bodyPr/>
        <a:lstStyle/>
        <a:p>
          <a:endParaRPr lang="en-US" sz="2400"/>
        </a:p>
      </dgm:t>
    </dgm:pt>
    <dgm:pt modelId="{385017B0-B0E7-4655-BE78-1A6687286D21}" type="sibTrans" cxnId="{53EB3C52-D9CC-487D-911B-B4F3A5967F03}">
      <dgm:prSet/>
      <dgm:spPr/>
      <dgm:t>
        <a:bodyPr/>
        <a:lstStyle/>
        <a:p>
          <a:endParaRPr lang="en-US" sz="2400"/>
        </a:p>
      </dgm:t>
    </dgm:pt>
    <dgm:pt modelId="{8EDCD0FB-1500-4E04-8AA3-26FA66CF741B}">
      <dgm:prSet custT="1"/>
      <dgm:spPr/>
      <dgm:t>
        <a:bodyPr/>
        <a:lstStyle/>
        <a:p>
          <a:r>
            <a:rPr lang="en-US" sz="2400" dirty="0"/>
            <a:t>Why Liquid Hydrogen?</a:t>
          </a:r>
        </a:p>
        <a:p>
          <a:r>
            <a:rPr lang="en-US" sz="2400" dirty="0"/>
            <a:t>Vehicle Design Implications</a:t>
          </a:r>
        </a:p>
      </dgm:t>
    </dgm:pt>
    <dgm:pt modelId="{38508249-FEC8-48EE-999B-711CC6328D14}" type="parTrans" cxnId="{D7A045C5-6274-420E-9185-05BD607DEBCD}">
      <dgm:prSet/>
      <dgm:spPr/>
      <dgm:t>
        <a:bodyPr/>
        <a:lstStyle/>
        <a:p>
          <a:endParaRPr lang="en-US" sz="2400"/>
        </a:p>
      </dgm:t>
    </dgm:pt>
    <dgm:pt modelId="{7FCA98D1-D640-4F42-A69F-5EF29E38FD21}" type="sibTrans" cxnId="{D7A045C5-6274-420E-9185-05BD607DEBCD}">
      <dgm:prSet/>
      <dgm:spPr/>
      <dgm:t>
        <a:bodyPr/>
        <a:lstStyle/>
        <a:p>
          <a:endParaRPr lang="en-US" sz="2400"/>
        </a:p>
      </dgm:t>
    </dgm:pt>
    <dgm:pt modelId="{B876DED4-EB56-4F69-A06A-AEFD65504FF2}">
      <dgm:prSet custT="1"/>
      <dgm:spPr/>
      <dgm:t>
        <a:bodyPr/>
        <a:lstStyle/>
        <a:p>
          <a:r>
            <a:rPr lang="en-US" sz="3200"/>
            <a:t>An Infrastructure View</a:t>
          </a:r>
        </a:p>
      </dgm:t>
    </dgm:pt>
    <dgm:pt modelId="{57E5757F-5999-4675-AC01-5F985668CD0C}" type="parTrans" cxnId="{AB2981C2-6C21-4557-9592-A0340B7E2A1F}">
      <dgm:prSet/>
      <dgm:spPr/>
      <dgm:t>
        <a:bodyPr/>
        <a:lstStyle/>
        <a:p>
          <a:endParaRPr lang="en-US" sz="2400"/>
        </a:p>
      </dgm:t>
    </dgm:pt>
    <dgm:pt modelId="{0BB2B7E9-8B93-43F1-BC1A-07322BE2DF9E}" type="sibTrans" cxnId="{AB2981C2-6C21-4557-9592-A0340B7E2A1F}">
      <dgm:prSet/>
      <dgm:spPr/>
      <dgm:t>
        <a:bodyPr/>
        <a:lstStyle/>
        <a:p>
          <a:endParaRPr lang="en-US" sz="2400"/>
        </a:p>
      </dgm:t>
    </dgm:pt>
    <dgm:pt modelId="{B5D7FC65-8531-4182-9F6B-E721D29A95C1}">
      <dgm:prSet custT="1"/>
      <dgm:spPr/>
      <dgm:t>
        <a:bodyPr/>
        <a:lstStyle/>
        <a:p>
          <a:r>
            <a:rPr lang="en-US" sz="2400" dirty="0"/>
            <a:t>How to achieve H2 at scale?</a:t>
          </a:r>
        </a:p>
      </dgm:t>
    </dgm:pt>
    <dgm:pt modelId="{A94673BB-98F7-44F2-8C4C-7AC0FE9B355A}" type="parTrans" cxnId="{053DFC02-CDD3-4E68-9661-823702AD677F}">
      <dgm:prSet/>
      <dgm:spPr/>
      <dgm:t>
        <a:bodyPr/>
        <a:lstStyle/>
        <a:p>
          <a:endParaRPr lang="en-US" sz="2400"/>
        </a:p>
      </dgm:t>
    </dgm:pt>
    <dgm:pt modelId="{0496136B-6EAE-412E-979B-003CD70F950F}" type="sibTrans" cxnId="{053DFC02-CDD3-4E68-9661-823702AD677F}">
      <dgm:prSet/>
      <dgm:spPr/>
      <dgm:t>
        <a:bodyPr/>
        <a:lstStyle/>
        <a:p>
          <a:endParaRPr lang="en-US" sz="2400"/>
        </a:p>
      </dgm:t>
    </dgm:pt>
    <dgm:pt modelId="{CE1D36F9-DA2A-4BD8-B9D6-74AEE3636B0B}">
      <dgm:prSet custT="1"/>
      <dgm:spPr/>
      <dgm:t>
        <a:bodyPr/>
        <a:lstStyle/>
        <a:p>
          <a:r>
            <a:rPr lang="en-US" sz="2400" dirty="0"/>
            <a:t>H2 at airports</a:t>
          </a:r>
        </a:p>
      </dgm:t>
    </dgm:pt>
    <dgm:pt modelId="{8995AAD4-A70D-42A4-8A59-41DF2AC2CC85}" type="parTrans" cxnId="{62590630-F598-4336-A548-CF3631A6FA97}">
      <dgm:prSet/>
      <dgm:spPr/>
      <dgm:t>
        <a:bodyPr/>
        <a:lstStyle/>
        <a:p>
          <a:endParaRPr lang="en-US" sz="2400"/>
        </a:p>
      </dgm:t>
    </dgm:pt>
    <dgm:pt modelId="{4EA49AE2-C85F-44F7-8B3C-910A970FF12F}" type="sibTrans" cxnId="{62590630-F598-4336-A548-CF3631A6FA97}">
      <dgm:prSet/>
      <dgm:spPr/>
      <dgm:t>
        <a:bodyPr/>
        <a:lstStyle/>
        <a:p>
          <a:endParaRPr lang="en-US" sz="2400"/>
        </a:p>
      </dgm:t>
    </dgm:pt>
    <dgm:pt modelId="{7A6861AD-773F-4D73-89D0-7A5BD5B2E785}">
      <dgm:prSet custT="1"/>
      <dgm:spPr/>
      <dgm:t>
        <a:bodyPr/>
        <a:lstStyle/>
        <a:p>
          <a:r>
            <a:rPr lang="en-US" sz="3200"/>
            <a:t>H2 and Sustainability</a:t>
          </a:r>
        </a:p>
      </dgm:t>
    </dgm:pt>
    <dgm:pt modelId="{1BADDAAF-EE03-424E-A7A4-6AD7EC5446AE}" type="parTrans" cxnId="{04A8717D-0BC8-4673-A5A3-F13D0036F3AC}">
      <dgm:prSet/>
      <dgm:spPr/>
      <dgm:t>
        <a:bodyPr/>
        <a:lstStyle/>
        <a:p>
          <a:endParaRPr lang="en-US" sz="2400"/>
        </a:p>
      </dgm:t>
    </dgm:pt>
    <dgm:pt modelId="{48CB5102-1B4C-4BD5-8977-79655633454A}" type="sibTrans" cxnId="{04A8717D-0BC8-4673-A5A3-F13D0036F3AC}">
      <dgm:prSet/>
      <dgm:spPr/>
      <dgm:t>
        <a:bodyPr/>
        <a:lstStyle/>
        <a:p>
          <a:endParaRPr lang="en-US" sz="2400"/>
        </a:p>
      </dgm:t>
    </dgm:pt>
    <dgm:pt modelId="{F44C674B-5827-40A6-8551-2D7609F2B23E}">
      <dgm:prSet custT="1"/>
      <dgm:spPr/>
      <dgm:t>
        <a:bodyPr/>
        <a:lstStyle/>
        <a:p>
          <a:r>
            <a:rPr lang="en-US" sz="2400" dirty="0"/>
            <a:t>Recycle – Reuse</a:t>
          </a:r>
        </a:p>
      </dgm:t>
    </dgm:pt>
    <dgm:pt modelId="{70E8C4FC-6731-4540-BD0D-96C8B494FF00}" type="parTrans" cxnId="{0B63969D-5A92-46A7-9381-479230435E3D}">
      <dgm:prSet/>
      <dgm:spPr/>
      <dgm:t>
        <a:bodyPr/>
        <a:lstStyle/>
        <a:p>
          <a:endParaRPr lang="en-US" sz="2400"/>
        </a:p>
      </dgm:t>
    </dgm:pt>
    <dgm:pt modelId="{62DD07F7-DF6C-4F19-AE4E-713512889782}" type="sibTrans" cxnId="{0B63969D-5A92-46A7-9381-479230435E3D}">
      <dgm:prSet/>
      <dgm:spPr/>
      <dgm:t>
        <a:bodyPr/>
        <a:lstStyle/>
        <a:p>
          <a:endParaRPr lang="en-US" sz="2400"/>
        </a:p>
      </dgm:t>
    </dgm:pt>
    <dgm:pt modelId="{8D1297EA-DFA6-4813-9AA5-76604BA387B4}">
      <dgm:prSet custT="1"/>
      <dgm:spPr/>
      <dgm:t>
        <a:bodyPr/>
        <a:lstStyle/>
        <a:p>
          <a:r>
            <a:rPr lang="en-US" sz="2400" dirty="0"/>
            <a:t>Grey and Green Hydrogen</a:t>
          </a:r>
        </a:p>
      </dgm:t>
    </dgm:pt>
    <dgm:pt modelId="{4D95C12D-D7CF-447A-929A-12A9E9CF4654}" type="parTrans" cxnId="{C4EF837C-A84F-4FD6-B294-21209342258B}">
      <dgm:prSet/>
      <dgm:spPr/>
      <dgm:t>
        <a:bodyPr/>
        <a:lstStyle/>
        <a:p>
          <a:endParaRPr lang="en-US" sz="2400"/>
        </a:p>
      </dgm:t>
    </dgm:pt>
    <dgm:pt modelId="{20BE9172-2584-45CB-8B21-569860F76167}" type="sibTrans" cxnId="{C4EF837C-A84F-4FD6-B294-21209342258B}">
      <dgm:prSet/>
      <dgm:spPr/>
      <dgm:t>
        <a:bodyPr/>
        <a:lstStyle/>
        <a:p>
          <a:endParaRPr lang="en-US" sz="2400"/>
        </a:p>
      </dgm:t>
    </dgm:pt>
    <dgm:pt modelId="{22A68319-77FC-4369-8484-1E1391D1D0D8}" type="pres">
      <dgm:prSet presAssocID="{7D85A348-1BE4-4613-B9FB-71B997C56837}" presName="root" presStyleCnt="0">
        <dgm:presLayoutVars>
          <dgm:dir/>
          <dgm:resizeHandles val="exact"/>
        </dgm:presLayoutVars>
      </dgm:prSet>
      <dgm:spPr/>
    </dgm:pt>
    <dgm:pt modelId="{5BA02C01-360A-4ACB-8F30-5BC3617CCAEC}" type="pres">
      <dgm:prSet presAssocID="{3F07A0DC-B150-485D-A644-5CC82D62113A}" presName="compNode" presStyleCnt="0"/>
      <dgm:spPr/>
    </dgm:pt>
    <dgm:pt modelId="{45F14CC9-26A6-4B65-9784-A28F51E9AA59}" type="pres">
      <dgm:prSet presAssocID="{3F07A0DC-B150-485D-A644-5CC82D62113A}" presName="bgRect" presStyleLbl="bgShp" presStyleIdx="0" presStyleCnt="3"/>
      <dgm:spPr>
        <a:solidFill>
          <a:srgbClr val="72CEDF"/>
        </a:solidFill>
      </dgm:spPr>
    </dgm:pt>
    <dgm:pt modelId="{C1DAA25C-0CCF-4FCC-AF79-DA8BC1DAC102}" type="pres">
      <dgm:prSet presAssocID="{3F07A0DC-B150-485D-A644-5CC82D62113A}" presName="iconRect" presStyleLbl="node1" presStyleIdx="0" presStyleCnt="3"/>
      <dgm:spPr>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eaker"/>
        </a:ext>
      </dgm:extLst>
    </dgm:pt>
    <dgm:pt modelId="{AEFA63F1-763C-489B-B768-F9207836C91C}" type="pres">
      <dgm:prSet presAssocID="{3F07A0DC-B150-485D-A644-5CC82D62113A}" presName="spaceRect" presStyleCnt="0"/>
      <dgm:spPr/>
    </dgm:pt>
    <dgm:pt modelId="{D60706F5-0890-4069-88CF-F4367C8DB5B2}" type="pres">
      <dgm:prSet presAssocID="{3F07A0DC-B150-485D-A644-5CC82D62113A}" presName="parTx" presStyleLbl="revTx" presStyleIdx="0" presStyleCnt="6">
        <dgm:presLayoutVars>
          <dgm:chMax val="0"/>
          <dgm:chPref val="0"/>
        </dgm:presLayoutVars>
      </dgm:prSet>
      <dgm:spPr/>
    </dgm:pt>
    <dgm:pt modelId="{E8134587-6D0A-4F2E-BB57-E978ADC02084}" type="pres">
      <dgm:prSet presAssocID="{3F07A0DC-B150-485D-A644-5CC82D62113A}" presName="desTx" presStyleLbl="revTx" presStyleIdx="1" presStyleCnt="6">
        <dgm:presLayoutVars/>
      </dgm:prSet>
      <dgm:spPr/>
    </dgm:pt>
    <dgm:pt modelId="{C137CF6C-4FB9-4103-8474-2EFF3B108A43}" type="pres">
      <dgm:prSet presAssocID="{20C1310F-FDA1-46DF-8756-3A75D63A7658}" presName="sibTrans" presStyleCnt="0"/>
      <dgm:spPr/>
    </dgm:pt>
    <dgm:pt modelId="{CCF21E28-CF4B-4155-9B6F-DE8EAE8C5FCA}" type="pres">
      <dgm:prSet presAssocID="{B876DED4-EB56-4F69-A06A-AEFD65504FF2}" presName="compNode" presStyleCnt="0"/>
      <dgm:spPr/>
    </dgm:pt>
    <dgm:pt modelId="{50ED2168-6867-48BF-B14A-131C20F8FD76}" type="pres">
      <dgm:prSet presAssocID="{B876DED4-EB56-4F69-A06A-AEFD65504FF2}" presName="bgRect" presStyleLbl="bgShp" presStyleIdx="1" presStyleCnt="3"/>
      <dgm:spPr>
        <a:xfrm>
          <a:off x="0" y="1857781"/>
          <a:ext cx="10972800" cy="1485717"/>
        </a:xfrm>
        <a:prstGeom prst="roundRect">
          <a:avLst>
            <a:gd name="adj" fmla="val 10000"/>
          </a:avLst>
        </a:prstGeom>
        <a:solidFill>
          <a:srgbClr val="72CEDF"/>
        </a:solidFill>
        <a:ln>
          <a:noFill/>
        </a:ln>
        <a:effectLst/>
      </dgm:spPr>
    </dgm:pt>
    <dgm:pt modelId="{2584C9C1-A9FF-46A6-864D-2164AED2A6A5}" type="pres">
      <dgm:prSet presAssocID="{B876DED4-EB56-4F69-A06A-AEFD65504FF2}" presName="iconRect" presStyleLbl="node1" presStyleIdx="1" presStyleCnt="3"/>
      <dgm:spPr>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66F8C2EB-3EE0-4A31-9CC2-A275577B7BA5}" type="pres">
      <dgm:prSet presAssocID="{B876DED4-EB56-4F69-A06A-AEFD65504FF2}" presName="spaceRect" presStyleCnt="0"/>
      <dgm:spPr/>
    </dgm:pt>
    <dgm:pt modelId="{148595C1-BD72-4C1B-AE8C-B3265FC17E26}" type="pres">
      <dgm:prSet presAssocID="{B876DED4-EB56-4F69-A06A-AEFD65504FF2}" presName="parTx" presStyleLbl="revTx" presStyleIdx="2" presStyleCnt="6">
        <dgm:presLayoutVars>
          <dgm:chMax val="0"/>
          <dgm:chPref val="0"/>
        </dgm:presLayoutVars>
      </dgm:prSet>
      <dgm:spPr/>
    </dgm:pt>
    <dgm:pt modelId="{81BC7A5A-DF3E-40E0-94BA-29ACF65001C9}" type="pres">
      <dgm:prSet presAssocID="{B876DED4-EB56-4F69-A06A-AEFD65504FF2}" presName="desTx" presStyleLbl="revTx" presStyleIdx="3" presStyleCnt="6">
        <dgm:presLayoutVars/>
      </dgm:prSet>
      <dgm:spPr/>
    </dgm:pt>
    <dgm:pt modelId="{E5DC7979-2454-4A3D-97E1-DC15C41C39F3}" type="pres">
      <dgm:prSet presAssocID="{0BB2B7E9-8B93-43F1-BC1A-07322BE2DF9E}" presName="sibTrans" presStyleCnt="0"/>
      <dgm:spPr/>
    </dgm:pt>
    <dgm:pt modelId="{B0C35004-B152-49D3-868B-FC3EC428D277}" type="pres">
      <dgm:prSet presAssocID="{7A6861AD-773F-4D73-89D0-7A5BD5B2E785}" presName="compNode" presStyleCnt="0"/>
      <dgm:spPr/>
    </dgm:pt>
    <dgm:pt modelId="{0BAB0E39-45E6-4692-A3E9-898BA3D71610}" type="pres">
      <dgm:prSet presAssocID="{7A6861AD-773F-4D73-89D0-7A5BD5B2E785}" presName="bgRect" presStyleLbl="bgShp" presStyleIdx="2" presStyleCnt="3"/>
      <dgm:spPr>
        <a:xfrm>
          <a:off x="0" y="3714927"/>
          <a:ext cx="10972800" cy="1485717"/>
        </a:xfrm>
        <a:prstGeom prst="roundRect">
          <a:avLst>
            <a:gd name="adj" fmla="val 10000"/>
          </a:avLst>
        </a:prstGeom>
        <a:solidFill>
          <a:srgbClr val="72CEDF"/>
        </a:solidFill>
        <a:ln>
          <a:noFill/>
        </a:ln>
        <a:effectLst/>
      </dgm:spPr>
    </dgm:pt>
    <dgm:pt modelId="{3029793E-1688-4636-B32B-7CED0B0CE7E0}" type="pres">
      <dgm:prSet presAssocID="{7A6861AD-773F-4D73-89D0-7A5BD5B2E785}" presName="iconRect" presStyleLbl="node1" presStyleIdx="2" presStyleCnt="3"/>
      <dgm:spPr>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Sign"/>
        </a:ext>
      </dgm:extLst>
    </dgm:pt>
    <dgm:pt modelId="{D688A69F-9486-4B9C-9C20-BAC794FAF1EC}" type="pres">
      <dgm:prSet presAssocID="{7A6861AD-773F-4D73-89D0-7A5BD5B2E785}" presName="spaceRect" presStyleCnt="0"/>
      <dgm:spPr/>
    </dgm:pt>
    <dgm:pt modelId="{626DE7B9-7217-4AB0-889B-8B19C670063C}" type="pres">
      <dgm:prSet presAssocID="{7A6861AD-773F-4D73-89D0-7A5BD5B2E785}" presName="parTx" presStyleLbl="revTx" presStyleIdx="4" presStyleCnt="6">
        <dgm:presLayoutVars>
          <dgm:chMax val="0"/>
          <dgm:chPref val="0"/>
        </dgm:presLayoutVars>
      </dgm:prSet>
      <dgm:spPr/>
    </dgm:pt>
    <dgm:pt modelId="{4155428B-63F3-4D84-AE86-93E9AB997D74}" type="pres">
      <dgm:prSet presAssocID="{7A6861AD-773F-4D73-89D0-7A5BD5B2E785}" presName="desTx" presStyleLbl="revTx" presStyleIdx="5" presStyleCnt="6">
        <dgm:presLayoutVars/>
      </dgm:prSet>
      <dgm:spPr/>
    </dgm:pt>
  </dgm:ptLst>
  <dgm:cxnLst>
    <dgm:cxn modelId="{053DFC02-CDD3-4E68-9661-823702AD677F}" srcId="{B876DED4-EB56-4F69-A06A-AEFD65504FF2}" destId="{B5D7FC65-8531-4182-9F6B-E721D29A95C1}" srcOrd="0" destOrd="0" parTransId="{A94673BB-98F7-44F2-8C4C-7AC0FE9B355A}" sibTransId="{0496136B-6EAE-412E-979B-003CD70F950F}"/>
    <dgm:cxn modelId="{C183E111-C333-4171-A109-331E78B0C2DA}" srcId="{7D85A348-1BE4-4613-B9FB-71B997C56837}" destId="{3F07A0DC-B150-485D-A644-5CC82D62113A}" srcOrd="0" destOrd="0" parTransId="{AAC631C4-3BA3-47BC-ADB7-98C1565AA0FB}" sibTransId="{20C1310F-FDA1-46DF-8756-3A75D63A7658}"/>
    <dgm:cxn modelId="{70B81926-268E-4AAC-BCB5-BB37F69FD478}" type="presOf" srcId="{8EDCD0FB-1500-4E04-8AA3-26FA66CF741B}" destId="{E8134587-6D0A-4F2E-BB57-E978ADC02084}" srcOrd="0" destOrd="1" presId="urn:microsoft.com/office/officeart/2018/2/layout/IconVerticalSolidList"/>
    <dgm:cxn modelId="{62590630-F598-4336-A548-CF3631A6FA97}" srcId="{B876DED4-EB56-4F69-A06A-AEFD65504FF2}" destId="{CE1D36F9-DA2A-4BD8-B9D6-74AEE3636B0B}" srcOrd="1" destOrd="0" parTransId="{8995AAD4-A70D-42A4-8A59-41DF2AC2CC85}" sibTransId="{4EA49AE2-C85F-44F7-8B3C-910A970FF12F}"/>
    <dgm:cxn modelId="{3534F33A-5422-4534-BA98-695F4FC8E7B8}" type="presOf" srcId="{B5D7FC65-8531-4182-9F6B-E721D29A95C1}" destId="{81BC7A5A-DF3E-40E0-94BA-29ACF65001C9}" srcOrd="0" destOrd="0" presId="urn:microsoft.com/office/officeart/2018/2/layout/IconVerticalSolidList"/>
    <dgm:cxn modelId="{5350CD4B-7C1F-469F-80D5-E3F09F3F29CF}" type="presOf" srcId="{CE1D36F9-DA2A-4BD8-B9D6-74AEE3636B0B}" destId="{81BC7A5A-DF3E-40E0-94BA-29ACF65001C9}" srcOrd="0" destOrd="1" presId="urn:microsoft.com/office/officeart/2018/2/layout/IconVerticalSolidList"/>
    <dgm:cxn modelId="{53EB3C52-D9CC-487D-911B-B4F3A5967F03}" srcId="{3F07A0DC-B150-485D-A644-5CC82D62113A}" destId="{31FF5A8C-C86E-4E85-9FFE-21820A4372F6}" srcOrd="0" destOrd="0" parTransId="{2F701D52-A6A7-4AE5-AAFD-C4E6C27C54D4}" sibTransId="{385017B0-B0E7-4655-BE78-1A6687286D21}"/>
    <dgm:cxn modelId="{19B91B59-6807-412A-853D-718DE484444E}" type="presOf" srcId="{7A6861AD-773F-4D73-89D0-7A5BD5B2E785}" destId="{626DE7B9-7217-4AB0-889B-8B19C670063C}" srcOrd="0" destOrd="0" presId="urn:microsoft.com/office/officeart/2018/2/layout/IconVerticalSolidList"/>
    <dgm:cxn modelId="{ADBBFE65-8F0D-4CDB-B9E6-5829275586DB}" type="presOf" srcId="{F44C674B-5827-40A6-8551-2D7609F2B23E}" destId="{4155428B-63F3-4D84-AE86-93E9AB997D74}" srcOrd="0" destOrd="0" presId="urn:microsoft.com/office/officeart/2018/2/layout/IconVerticalSolidList"/>
    <dgm:cxn modelId="{C4EF837C-A84F-4FD6-B294-21209342258B}" srcId="{7A6861AD-773F-4D73-89D0-7A5BD5B2E785}" destId="{8D1297EA-DFA6-4813-9AA5-76604BA387B4}" srcOrd="1" destOrd="0" parTransId="{4D95C12D-D7CF-447A-929A-12A9E9CF4654}" sibTransId="{20BE9172-2584-45CB-8B21-569860F76167}"/>
    <dgm:cxn modelId="{04A8717D-0BC8-4673-A5A3-F13D0036F3AC}" srcId="{7D85A348-1BE4-4613-B9FB-71B997C56837}" destId="{7A6861AD-773F-4D73-89D0-7A5BD5B2E785}" srcOrd="2" destOrd="0" parTransId="{1BADDAAF-EE03-424E-A7A4-6AD7EC5446AE}" sibTransId="{48CB5102-1B4C-4BD5-8977-79655633454A}"/>
    <dgm:cxn modelId="{9EBA7F8D-711E-4D99-A432-ECFF3D1B894A}" type="presOf" srcId="{B876DED4-EB56-4F69-A06A-AEFD65504FF2}" destId="{148595C1-BD72-4C1B-AE8C-B3265FC17E26}" srcOrd="0" destOrd="0" presId="urn:microsoft.com/office/officeart/2018/2/layout/IconVerticalSolidList"/>
    <dgm:cxn modelId="{0B63969D-5A92-46A7-9381-479230435E3D}" srcId="{7A6861AD-773F-4D73-89D0-7A5BD5B2E785}" destId="{F44C674B-5827-40A6-8551-2D7609F2B23E}" srcOrd="0" destOrd="0" parTransId="{70E8C4FC-6731-4540-BD0D-96C8B494FF00}" sibTransId="{62DD07F7-DF6C-4F19-AE4E-713512889782}"/>
    <dgm:cxn modelId="{AB2981C2-6C21-4557-9592-A0340B7E2A1F}" srcId="{7D85A348-1BE4-4613-B9FB-71B997C56837}" destId="{B876DED4-EB56-4F69-A06A-AEFD65504FF2}" srcOrd="1" destOrd="0" parTransId="{57E5757F-5999-4675-AC01-5F985668CD0C}" sibTransId="{0BB2B7E9-8B93-43F1-BC1A-07322BE2DF9E}"/>
    <dgm:cxn modelId="{3045A3C2-E5F7-4A48-B085-B00782D412A6}" type="presOf" srcId="{3F07A0DC-B150-485D-A644-5CC82D62113A}" destId="{D60706F5-0890-4069-88CF-F4367C8DB5B2}" srcOrd="0" destOrd="0" presId="urn:microsoft.com/office/officeart/2018/2/layout/IconVerticalSolidList"/>
    <dgm:cxn modelId="{D7A045C5-6274-420E-9185-05BD607DEBCD}" srcId="{3F07A0DC-B150-485D-A644-5CC82D62113A}" destId="{8EDCD0FB-1500-4E04-8AA3-26FA66CF741B}" srcOrd="1" destOrd="0" parTransId="{38508249-FEC8-48EE-999B-711CC6328D14}" sibTransId="{7FCA98D1-D640-4F42-A69F-5EF29E38FD21}"/>
    <dgm:cxn modelId="{F6CA08C6-8F42-4FC5-9EE0-EF56710E4FBF}" type="presOf" srcId="{7D85A348-1BE4-4613-B9FB-71B997C56837}" destId="{22A68319-77FC-4369-8484-1E1391D1D0D8}" srcOrd="0" destOrd="0" presId="urn:microsoft.com/office/officeart/2018/2/layout/IconVerticalSolidList"/>
    <dgm:cxn modelId="{DB0A31CD-1569-4E0D-BFC7-12BFC4F304D9}" type="presOf" srcId="{31FF5A8C-C86E-4E85-9FFE-21820A4372F6}" destId="{E8134587-6D0A-4F2E-BB57-E978ADC02084}" srcOrd="0" destOrd="0" presId="urn:microsoft.com/office/officeart/2018/2/layout/IconVerticalSolidList"/>
    <dgm:cxn modelId="{D96B5FE7-65C2-4AE2-AEE2-8DE5957BEB08}" type="presOf" srcId="{8D1297EA-DFA6-4813-9AA5-76604BA387B4}" destId="{4155428B-63F3-4D84-AE86-93E9AB997D74}" srcOrd="0" destOrd="1" presId="urn:microsoft.com/office/officeart/2018/2/layout/IconVerticalSolidList"/>
    <dgm:cxn modelId="{7E3B5501-DD7F-4C82-8B96-1618EA746C1E}" type="presParOf" srcId="{22A68319-77FC-4369-8484-1E1391D1D0D8}" destId="{5BA02C01-360A-4ACB-8F30-5BC3617CCAEC}" srcOrd="0" destOrd="0" presId="urn:microsoft.com/office/officeart/2018/2/layout/IconVerticalSolidList"/>
    <dgm:cxn modelId="{A59EA9A9-E43A-43AC-9A3F-BF8CE8ADD871}" type="presParOf" srcId="{5BA02C01-360A-4ACB-8F30-5BC3617CCAEC}" destId="{45F14CC9-26A6-4B65-9784-A28F51E9AA59}" srcOrd="0" destOrd="0" presId="urn:microsoft.com/office/officeart/2018/2/layout/IconVerticalSolidList"/>
    <dgm:cxn modelId="{A6C37B09-CDF7-4D88-8965-7D3A55633764}" type="presParOf" srcId="{5BA02C01-360A-4ACB-8F30-5BC3617CCAEC}" destId="{C1DAA25C-0CCF-4FCC-AF79-DA8BC1DAC102}" srcOrd="1" destOrd="0" presId="urn:microsoft.com/office/officeart/2018/2/layout/IconVerticalSolidList"/>
    <dgm:cxn modelId="{C2F05B4A-216C-4C9F-AF85-5CE3DF21668E}" type="presParOf" srcId="{5BA02C01-360A-4ACB-8F30-5BC3617CCAEC}" destId="{AEFA63F1-763C-489B-B768-F9207836C91C}" srcOrd="2" destOrd="0" presId="urn:microsoft.com/office/officeart/2018/2/layout/IconVerticalSolidList"/>
    <dgm:cxn modelId="{81B021A6-9253-49AA-BF21-5BEBC8264249}" type="presParOf" srcId="{5BA02C01-360A-4ACB-8F30-5BC3617CCAEC}" destId="{D60706F5-0890-4069-88CF-F4367C8DB5B2}" srcOrd="3" destOrd="0" presId="urn:microsoft.com/office/officeart/2018/2/layout/IconVerticalSolidList"/>
    <dgm:cxn modelId="{4E65CF31-7930-4C13-BFA5-4027CC9854BC}" type="presParOf" srcId="{5BA02C01-360A-4ACB-8F30-5BC3617CCAEC}" destId="{E8134587-6D0A-4F2E-BB57-E978ADC02084}" srcOrd="4" destOrd="0" presId="urn:microsoft.com/office/officeart/2018/2/layout/IconVerticalSolidList"/>
    <dgm:cxn modelId="{05EDC0E5-331C-4ED2-8C95-C47CF7085378}" type="presParOf" srcId="{22A68319-77FC-4369-8484-1E1391D1D0D8}" destId="{C137CF6C-4FB9-4103-8474-2EFF3B108A43}" srcOrd="1" destOrd="0" presId="urn:microsoft.com/office/officeart/2018/2/layout/IconVerticalSolidList"/>
    <dgm:cxn modelId="{2F9AA35F-EC29-4DD2-820B-2B4758FA8FD1}" type="presParOf" srcId="{22A68319-77FC-4369-8484-1E1391D1D0D8}" destId="{CCF21E28-CF4B-4155-9B6F-DE8EAE8C5FCA}" srcOrd="2" destOrd="0" presId="urn:microsoft.com/office/officeart/2018/2/layout/IconVerticalSolidList"/>
    <dgm:cxn modelId="{F01B703D-73C8-4CA9-8727-00E238C4569B}" type="presParOf" srcId="{CCF21E28-CF4B-4155-9B6F-DE8EAE8C5FCA}" destId="{50ED2168-6867-48BF-B14A-131C20F8FD76}" srcOrd="0" destOrd="0" presId="urn:microsoft.com/office/officeart/2018/2/layout/IconVerticalSolidList"/>
    <dgm:cxn modelId="{44A47982-2F9E-4A8B-9ACE-9E735B5C027F}" type="presParOf" srcId="{CCF21E28-CF4B-4155-9B6F-DE8EAE8C5FCA}" destId="{2584C9C1-A9FF-46A6-864D-2164AED2A6A5}" srcOrd="1" destOrd="0" presId="urn:microsoft.com/office/officeart/2018/2/layout/IconVerticalSolidList"/>
    <dgm:cxn modelId="{D0D6249C-532C-4A80-950A-64E190A2D395}" type="presParOf" srcId="{CCF21E28-CF4B-4155-9B6F-DE8EAE8C5FCA}" destId="{66F8C2EB-3EE0-4A31-9CC2-A275577B7BA5}" srcOrd="2" destOrd="0" presId="urn:microsoft.com/office/officeart/2018/2/layout/IconVerticalSolidList"/>
    <dgm:cxn modelId="{600C2697-13D4-473E-B9D2-1D63C8F4CE8D}" type="presParOf" srcId="{CCF21E28-CF4B-4155-9B6F-DE8EAE8C5FCA}" destId="{148595C1-BD72-4C1B-AE8C-B3265FC17E26}" srcOrd="3" destOrd="0" presId="urn:microsoft.com/office/officeart/2018/2/layout/IconVerticalSolidList"/>
    <dgm:cxn modelId="{CE90FAD8-1F6C-4A33-911B-5DCF0E8634D2}" type="presParOf" srcId="{CCF21E28-CF4B-4155-9B6F-DE8EAE8C5FCA}" destId="{81BC7A5A-DF3E-40E0-94BA-29ACF65001C9}" srcOrd="4" destOrd="0" presId="urn:microsoft.com/office/officeart/2018/2/layout/IconVerticalSolidList"/>
    <dgm:cxn modelId="{16DBBB3B-EEFC-4054-906A-09927361997B}" type="presParOf" srcId="{22A68319-77FC-4369-8484-1E1391D1D0D8}" destId="{E5DC7979-2454-4A3D-97E1-DC15C41C39F3}" srcOrd="3" destOrd="0" presId="urn:microsoft.com/office/officeart/2018/2/layout/IconVerticalSolidList"/>
    <dgm:cxn modelId="{4E360563-A4E7-4219-96C3-7ED94FBA3F9B}" type="presParOf" srcId="{22A68319-77FC-4369-8484-1E1391D1D0D8}" destId="{B0C35004-B152-49D3-868B-FC3EC428D277}" srcOrd="4" destOrd="0" presId="urn:microsoft.com/office/officeart/2018/2/layout/IconVerticalSolidList"/>
    <dgm:cxn modelId="{B6E1F70A-9155-486D-9D04-B3477D5BDD70}" type="presParOf" srcId="{B0C35004-B152-49D3-868B-FC3EC428D277}" destId="{0BAB0E39-45E6-4692-A3E9-898BA3D71610}" srcOrd="0" destOrd="0" presId="urn:microsoft.com/office/officeart/2018/2/layout/IconVerticalSolidList"/>
    <dgm:cxn modelId="{BEB8AA75-7DD0-4AED-966B-000F075B182A}" type="presParOf" srcId="{B0C35004-B152-49D3-868B-FC3EC428D277}" destId="{3029793E-1688-4636-B32B-7CED0B0CE7E0}" srcOrd="1" destOrd="0" presId="urn:microsoft.com/office/officeart/2018/2/layout/IconVerticalSolidList"/>
    <dgm:cxn modelId="{55044FD3-172F-4972-A3FC-61F840012F6F}" type="presParOf" srcId="{B0C35004-B152-49D3-868B-FC3EC428D277}" destId="{D688A69F-9486-4B9C-9C20-BAC794FAF1EC}" srcOrd="2" destOrd="0" presId="urn:microsoft.com/office/officeart/2018/2/layout/IconVerticalSolidList"/>
    <dgm:cxn modelId="{FF33CCFC-96A0-4ABC-B71F-F7A5D223CAEC}" type="presParOf" srcId="{B0C35004-B152-49D3-868B-FC3EC428D277}" destId="{626DE7B9-7217-4AB0-889B-8B19C670063C}" srcOrd="3" destOrd="0" presId="urn:microsoft.com/office/officeart/2018/2/layout/IconVerticalSolidList"/>
    <dgm:cxn modelId="{50D9DA68-F3C4-4301-8AB9-10F794639131}" type="presParOf" srcId="{B0C35004-B152-49D3-868B-FC3EC428D277}" destId="{4155428B-63F3-4D84-AE86-93E9AB997D74}" srcOrd="4"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EA6C88-8E56-4CEB-AE00-FFBEE9D3F3AC}" type="doc">
      <dgm:prSet loTypeId="urn:microsoft.com/office/officeart/2009/3/layout/DescendingProcess" loCatId="process" qsTypeId="urn:microsoft.com/office/officeart/2005/8/quickstyle/simple1" qsCatId="simple" csTypeId="urn:microsoft.com/office/officeart/2005/8/colors/accent1_2" csCatId="accent1" phldr="1"/>
      <dgm:spPr/>
      <dgm:t>
        <a:bodyPr/>
        <a:lstStyle/>
        <a:p>
          <a:endParaRPr lang="en-US"/>
        </a:p>
      </dgm:t>
    </dgm:pt>
    <dgm:pt modelId="{0A272FD4-F82C-43A6-9E92-5517690AD693}">
      <dgm:prSet phldrT="[Text]" custT="1">
        <dgm:style>
          <a:lnRef idx="1">
            <a:schemeClr val="accent1"/>
          </a:lnRef>
          <a:fillRef idx="2">
            <a:schemeClr val="accent1"/>
          </a:fillRef>
          <a:effectRef idx="1">
            <a:schemeClr val="accent1"/>
          </a:effectRef>
          <a:fontRef idx="minor">
            <a:schemeClr val="dk1"/>
          </a:fontRef>
        </dgm:style>
      </dgm:prSet>
      <dgm:spPr/>
      <dgm:t>
        <a:bodyPr anchor="ctr"/>
        <a:lstStyle/>
        <a:p>
          <a:pPr algn="ctr"/>
          <a:r>
            <a:rPr lang="en-US" sz="2400" b="0" i="0" dirty="0">
              <a:latin typeface="Avenir Next" panose="020B0503020202020204" pitchFamily="34" charset="0"/>
            </a:rPr>
            <a:t>“Pilot Over The Loop”:  Fully Autonomous </a:t>
          </a:r>
          <a:br>
            <a:rPr lang="en-US" sz="2400" b="0" i="0" dirty="0">
              <a:latin typeface="Avenir Next" panose="020B0503020202020204" pitchFamily="34" charset="0"/>
            </a:rPr>
          </a:br>
          <a:r>
            <a:rPr lang="en-US" sz="2400" b="0" i="0" dirty="0">
              <a:latin typeface="Avenir Next" panose="020B0503020202020204" pitchFamily="34" charset="0"/>
            </a:rPr>
            <a:t>with remote supervisory monitoring when FAA-NAS allows</a:t>
          </a:r>
        </a:p>
      </dgm:t>
    </dgm:pt>
    <dgm:pt modelId="{93552E85-D21F-4DF1-8A59-88D3C54D5393}" type="parTrans" cxnId="{F92F1D97-09E5-49BA-AD5D-742D9C90BAD5}">
      <dgm:prSet/>
      <dgm:spPr/>
      <dgm:t>
        <a:bodyPr/>
        <a:lstStyle/>
        <a:p>
          <a:endParaRPr lang="en-US" sz="1200" b="0" i="0">
            <a:latin typeface="Avenir Next" panose="020B0503020202020204" pitchFamily="34" charset="0"/>
          </a:endParaRPr>
        </a:p>
      </dgm:t>
    </dgm:pt>
    <dgm:pt modelId="{4C850122-06A0-4536-9B20-AA7B2CEC6993}" type="sibTrans" cxnId="{F92F1D97-09E5-49BA-AD5D-742D9C90BAD5}">
      <dgm:prSet/>
      <dgm:spPr/>
      <dgm:t>
        <a:bodyPr/>
        <a:lstStyle/>
        <a:p>
          <a:endParaRPr lang="en-US" sz="1200" b="0" i="0">
            <a:latin typeface="Avenir Next" panose="020B0503020202020204" pitchFamily="34" charset="0"/>
          </a:endParaRPr>
        </a:p>
      </dgm:t>
    </dgm:pt>
    <dgm:pt modelId="{C0F8F742-E123-4259-8C08-FEAABAF6DC7B}" type="pres">
      <dgm:prSet presAssocID="{9BEA6C88-8E56-4CEB-AE00-FFBEE9D3F3AC}" presName="Name0" presStyleCnt="0">
        <dgm:presLayoutVars>
          <dgm:chMax val="7"/>
          <dgm:chPref val="5"/>
        </dgm:presLayoutVars>
      </dgm:prSet>
      <dgm:spPr/>
    </dgm:pt>
    <dgm:pt modelId="{87FEE428-2D2E-4669-94DD-1A0C8891C31E}" type="pres">
      <dgm:prSet presAssocID="{9BEA6C88-8E56-4CEB-AE00-FFBEE9D3F3AC}" presName="arrowNode" presStyleLbl="node1" presStyleIdx="0" presStyleCnt="1" custScaleX="93170" custLinFactNeighborX="-27714" custLinFactNeighborY="-4336"/>
      <dgm:spPr/>
    </dgm:pt>
    <dgm:pt modelId="{662FFF37-E17D-4347-B110-4C00D47A5DD8}" type="pres">
      <dgm:prSet presAssocID="{0A272FD4-F82C-43A6-9E92-5517690AD693}" presName="txNode1" presStyleLbl="revTx" presStyleIdx="0" presStyleCnt="1" custScaleX="387164" custLinFactY="217371" custLinFactNeighborX="75723" custLinFactNeighborY="300000">
        <dgm:presLayoutVars>
          <dgm:bulletEnabled val="1"/>
        </dgm:presLayoutVars>
      </dgm:prSet>
      <dgm:spPr/>
    </dgm:pt>
  </dgm:ptLst>
  <dgm:cxnLst>
    <dgm:cxn modelId="{EF0A1B69-1E22-944B-B643-B6A4EE2ED1DB}" type="presOf" srcId="{0A272FD4-F82C-43A6-9E92-5517690AD693}" destId="{662FFF37-E17D-4347-B110-4C00D47A5DD8}" srcOrd="0" destOrd="0" presId="urn:microsoft.com/office/officeart/2009/3/layout/DescendingProcess"/>
    <dgm:cxn modelId="{F92F1D97-09E5-49BA-AD5D-742D9C90BAD5}" srcId="{9BEA6C88-8E56-4CEB-AE00-FFBEE9D3F3AC}" destId="{0A272FD4-F82C-43A6-9E92-5517690AD693}" srcOrd="0" destOrd="0" parTransId="{93552E85-D21F-4DF1-8A59-88D3C54D5393}" sibTransId="{4C850122-06A0-4536-9B20-AA7B2CEC6993}"/>
    <dgm:cxn modelId="{3AA606E1-DB44-4AA0-BC54-2863E3720EDF}" type="presOf" srcId="{9BEA6C88-8E56-4CEB-AE00-FFBEE9D3F3AC}" destId="{C0F8F742-E123-4259-8C08-FEAABAF6DC7B}" srcOrd="0" destOrd="0" presId="urn:microsoft.com/office/officeart/2009/3/layout/DescendingProcess"/>
    <dgm:cxn modelId="{6E23808F-C8A5-43B9-940E-0A04536DDDB7}" type="presParOf" srcId="{C0F8F742-E123-4259-8C08-FEAABAF6DC7B}" destId="{87FEE428-2D2E-4669-94DD-1A0C8891C31E}" srcOrd="0" destOrd="0" presId="urn:microsoft.com/office/officeart/2009/3/layout/DescendingProcess"/>
    <dgm:cxn modelId="{EA4B6F59-59D1-9C45-92D4-EF1FF646FE6C}" type="presParOf" srcId="{C0F8F742-E123-4259-8C08-FEAABAF6DC7B}" destId="{662FFF37-E17D-4347-B110-4C00D47A5DD8}" srcOrd="1" destOrd="0" presId="urn:microsoft.com/office/officeart/2009/3/layout/Descending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F14CC9-26A6-4B65-9784-A28F51E9AA59}">
      <dsp:nvSpPr>
        <dsp:cNvPr id="0" name=""/>
        <dsp:cNvSpPr/>
      </dsp:nvSpPr>
      <dsp:spPr>
        <a:xfrm>
          <a:off x="0" y="3173"/>
          <a:ext cx="10972800" cy="1484266"/>
        </a:xfrm>
        <a:prstGeom prst="roundRect">
          <a:avLst>
            <a:gd name="adj" fmla="val 10000"/>
          </a:avLst>
        </a:prstGeom>
        <a:solidFill>
          <a:srgbClr val="72CEDF"/>
        </a:solidFill>
        <a:ln>
          <a:noFill/>
        </a:ln>
        <a:effectLst/>
      </dsp:spPr>
      <dsp:style>
        <a:lnRef idx="0">
          <a:scrgbClr r="0" g="0" b="0"/>
        </a:lnRef>
        <a:fillRef idx="1">
          <a:scrgbClr r="0" g="0" b="0"/>
        </a:fillRef>
        <a:effectRef idx="0">
          <a:scrgbClr r="0" g="0" b="0"/>
        </a:effectRef>
        <a:fontRef idx="minor"/>
      </dsp:style>
    </dsp:sp>
    <dsp:sp modelId="{C1DAA25C-0CCF-4FCC-AF79-DA8BC1DAC102}">
      <dsp:nvSpPr>
        <dsp:cNvPr id="0" name=""/>
        <dsp:cNvSpPr/>
      </dsp:nvSpPr>
      <dsp:spPr>
        <a:xfrm>
          <a:off x="448990" y="337133"/>
          <a:ext cx="816346" cy="816346"/>
        </a:xfrm>
        <a:prstGeom prst="rect">
          <a:avLst/>
        </a:prstGeom>
        <a:blipFill>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0706F5-0890-4069-88CF-F4367C8DB5B2}">
      <dsp:nvSpPr>
        <dsp:cNvPr id="0" name=""/>
        <dsp:cNvSpPr/>
      </dsp:nvSpPr>
      <dsp:spPr>
        <a:xfrm>
          <a:off x="1714327" y="3173"/>
          <a:ext cx="4937760" cy="148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085" tIns="157085" rIns="157085" bIns="157085" numCol="1" spcCol="1270" anchor="ctr" anchorCtr="0">
          <a:noAutofit/>
        </a:bodyPr>
        <a:lstStyle/>
        <a:p>
          <a:pPr marL="0" lvl="0" indent="0" algn="l" defTabSz="1422400">
            <a:lnSpc>
              <a:spcPct val="90000"/>
            </a:lnSpc>
            <a:spcBef>
              <a:spcPct val="0"/>
            </a:spcBef>
            <a:spcAft>
              <a:spcPct val="35000"/>
            </a:spcAft>
            <a:buNone/>
          </a:pPr>
          <a:r>
            <a:rPr lang="en-US" sz="3200" kern="1200"/>
            <a:t>A Technology View</a:t>
          </a:r>
        </a:p>
      </dsp:txBody>
      <dsp:txXfrm>
        <a:off x="1714327" y="3173"/>
        <a:ext cx="4937760" cy="1484266"/>
      </dsp:txXfrm>
    </dsp:sp>
    <dsp:sp modelId="{E8134587-6D0A-4F2E-BB57-E978ADC02084}">
      <dsp:nvSpPr>
        <dsp:cNvPr id="0" name=""/>
        <dsp:cNvSpPr/>
      </dsp:nvSpPr>
      <dsp:spPr>
        <a:xfrm>
          <a:off x="6652087" y="3173"/>
          <a:ext cx="4319036" cy="148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085" tIns="157085" rIns="157085" bIns="157085" numCol="1" spcCol="1270" anchor="ctr" anchorCtr="0">
          <a:noAutofit/>
        </a:bodyPr>
        <a:lstStyle/>
        <a:p>
          <a:pPr marL="0" lvl="0" indent="0" algn="l" defTabSz="1066800">
            <a:lnSpc>
              <a:spcPct val="90000"/>
            </a:lnSpc>
            <a:spcBef>
              <a:spcPct val="0"/>
            </a:spcBef>
            <a:spcAft>
              <a:spcPct val="35000"/>
            </a:spcAft>
            <a:buNone/>
          </a:pPr>
          <a:r>
            <a:rPr lang="en-US" sz="2400" kern="1200" dirty="0"/>
            <a:t>Why Hydrogen?</a:t>
          </a:r>
        </a:p>
        <a:p>
          <a:pPr marL="0" lvl="0" indent="0" algn="l" defTabSz="1066800">
            <a:lnSpc>
              <a:spcPct val="90000"/>
            </a:lnSpc>
            <a:spcBef>
              <a:spcPct val="0"/>
            </a:spcBef>
            <a:spcAft>
              <a:spcPct val="35000"/>
            </a:spcAft>
            <a:buNone/>
          </a:pPr>
          <a:r>
            <a:rPr lang="en-US" sz="2400" kern="1200" dirty="0"/>
            <a:t>Why Liquid Hydrogen?</a:t>
          </a:r>
        </a:p>
        <a:p>
          <a:pPr marL="0" lvl="0" indent="0" algn="l" defTabSz="1066800">
            <a:lnSpc>
              <a:spcPct val="90000"/>
            </a:lnSpc>
            <a:spcBef>
              <a:spcPct val="0"/>
            </a:spcBef>
            <a:spcAft>
              <a:spcPct val="35000"/>
            </a:spcAft>
            <a:buNone/>
          </a:pPr>
          <a:r>
            <a:rPr lang="en-US" sz="2400" kern="1200" dirty="0"/>
            <a:t>Vehicle Design Implications</a:t>
          </a:r>
        </a:p>
      </dsp:txBody>
      <dsp:txXfrm>
        <a:off x="6652087" y="3173"/>
        <a:ext cx="4319036" cy="1484266"/>
      </dsp:txXfrm>
    </dsp:sp>
    <dsp:sp modelId="{50ED2168-6867-48BF-B14A-131C20F8FD76}">
      <dsp:nvSpPr>
        <dsp:cNvPr id="0" name=""/>
        <dsp:cNvSpPr/>
      </dsp:nvSpPr>
      <dsp:spPr>
        <a:xfrm>
          <a:off x="0" y="1858506"/>
          <a:ext cx="10972800" cy="1484266"/>
        </a:xfrm>
        <a:prstGeom prst="roundRect">
          <a:avLst>
            <a:gd name="adj" fmla="val 10000"/>
          </a:avLst>
        </a:prstGeom>
        <a:solidFill>
          <a:srgbClr val="72CEDF"/>
        </a:solidFill>
        <a:ln>
          <a:noFill/>
        </a:ln>
        <a:effectLst/>
      </dsp:spPr>
      <dsp:style>
        <a:lnRef idx="0">
          <a:scrgbClr r="0" g="0" b="0"/>
        </a:lnRef>
        <a:fillRef idx="1">
          <a:scrgbClr r="0" g="0" b="0"/>
        </a:fillRef>
        <a:effectRef idx="0">
          <a:scrgbClr r="0" g="0" b="0"/>
        </a:effectRef>
        <a:fontRef idx="minor"/>
      </dsp:style>
    </dsp:sp>
    <dsp:sp modelId="{2584C9C1-A9FF-46A6-864D-2164AED2A6A5}">
      <dsp:nvSpPr>
        <dsp:cNvPr id="0" name=""/>
        <dsp:cNvSpPr/>
      </dsp:nvSpPr>
      <dsp:spPr>
        <a:xfrm>
          <a:off x="448990" y="2192466"/>
          <a:ext cx="816346" cy="816346"/>
        </a:xfrm>
        <a:prstGeom prst="rect">
          <a:avLst/>
        </a:prstGeom>
        <a:blipFill>
          <a:blip xmlns:r="http://schemas.openxmlformats.org/officeDocument/2006/relationships"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8595C1-BD72-4C1B-AE8C-B3265FC17E26}">
      <dsp:nvSpPr>
        <dsp:cNvPr id="0" name=""/>
        <dsp:cNvSpPr/>
      </dsp:nvSpPr>
      <dsp:spPr>
        <a:xfrm>
          <a:off x="1714327" y="1858506"/>
          <a:ext cx="4937760" cy="148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085" tIns="157085" rIns="157085" bIns="157085" numCol="1" spcCol="1270" anchor="ctr" anchorCtr="0">
          <a:noAutofit/>
        </a:bodyPr>
        <a:lstStyle/>
        <a:p>
          <a:pPr marL="0" lvl="0" indent="0" algn="l" defTabSz="1422400">
            <a:lnSpc>
              <a:spcPct val="90000"/>
            </a:lnSpc>
            <a:spcBef>
              <a:spcPct val="0"/>
            </a:spcBef>
            <a:spcAft>
              <a:spcPct val="35000"/>
            </a:spcAft>
            <a:buNone/>
          </a:pPr>
          <a:r>
            <a:rPr lang="en-US" sz="3200" kern="1200"/>
            <a:t>An Infrastructure View</a:t>
          </a:r>
        </a:p>
      </dsp:txBody>
      <dsp:txXfrm>
        <a:off x="1714327" y="1858506"/>
        <a:ext cx="4937760" cy="1484266"/>
      </dsp:txXfrm>
    </dsp:sp>
    <dsp:sp modelId="{81BC7A5A-DF3E-40E0-94BA-29ACF65001C9}">
      <dsp:nvSpPr>
        <dsp:cNvPr id="0" name=""/>
        <dsp:cNvSpPr/>
      </dsp:nvSpPr>
      <dsp:spPr>
        <a:xfrm>
          <a:off x="6652087" y="1858506"/>
          <a:ext cx="4319036" cy="148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085" tIns="157085" rIns="157085" bIns="157085" numCol="1" spcCol="1270" anchor="ctr" anchorCtr="0">
          <a:noAutofit/>
        </a:bodyPr>
        <a:lstStyle/>
        <a:p>
          <a:pPr marL="0" lvl="0" indent="0" algn="l" defTabSz="1066800">
            <a:lnSpc>
              <a:spcPct val="90000"/>
            </a:lnSpc>
            <a:spcBef>
              <a:spcPct val="0"/>
            </a:spcBef>
            <a:spcAft>
              <a:spcPct val="35000"/>
            </a:spcAft>
            <a:buNone/>
          </a:pPr>
          <a:r>
            <a:rPr lang="en-US" sz="2400" kern="1200" dirty="0"/>
            <a:t>How to achieve H2 at scale?</a:t>
          </a:r>
        </a:p>
        <a:p>
          <a:pPr marL="0" lvl="0" indent="0" algn="l" defTabSz="1066800">
            <a:lnSpc>
              <a:spcPct val="90000"/>
            </a:lnSpc>
            <a:spcBef>
              <a:spcPct val="0"/>
            </a:spcBef>
            <a:spcAft>
              <a:spcPct val="35000"/>
            </a:spcAft>
            <a:buNone/>
          </a:pPr>
          <a:r>
            <a:rPr lang="en-US" sz="2400" kern="1200" dirty="0"/>
            <a:t>H2 at airports</a:t>
          </a:r>
        </a:p>
      </dsp:txBody>
      <dsp:txXfrm>
        <a:off x="6652087" y="1858506"/>
        <a:ext cx="4319036" cy="1484266"/>
      </dsp:txXfrm>
    </dsp:sp>
    <dsp:sp modelId="{0BAB0E39-45E6-4692-A3E9-898BA3D71610}">
      <dsp:nvSpPr>
        <dsp:cNvPr id="0" name=""/>
        <dsp:cNvSpPr/>
      </dsp:nvSpPr>
      <dsp:spPr>
        <a:xfrm>
          <a:off x="0" y="3713839"/>
          <a:ext cx="10972800" cy="1484266"/>
        </a:xfrm>
        <a:prstGeom prst="roundRect">
          <a:avLst>
            <a:gd name="adj" fmla="val 10000"/>
          </a:avLst>
        </a:prstGeom>
        <a:solidFill>
          <a:srgbClr val="72CEDF"/>
        </a:solidFill>
        <a:ln>
          <a:noFill/>
        </a:ln>
        <a:effectLst/>
      </dsp:spPr>
      <dsp:style>
        <a:lnRef idx="0">
          <a:scrgbClr r="0" g="0" b="0"/>
        </a:lnRef>
        <a:fillRef idx="1">
          <a:scrgbClr r="0" g="0" b="0"/>
        </a:fillRef>
        <a:effectRef idx="0">
          <a:scrgbClr r="0" g="0" b="0"/>
        </a:effectRef>
        <a:fontRef idx="minor"/>
      </dsp:style>
    </dsp:sp>
    <dsp:sp modelId="{3029793E-1688-4636-B32B-7CED0B0CE7E0}">
      <dsp:nvSpPr>
        <dsp:cNvPr id="0" name=""/>
        <dsp:cNvSpPr/>
      </dsp:nvSpPr>
      <dsp:spPr>
        <a:xfrm>
          <a:off x="448990" y="4047799"/>
          <a:ext cx="816346" cy="816346"/>
        </a:xfrm>
        <a:prstGeom prst="rect">
          <a:avLst/>
        </a:prstGeom>
        <a:blipFill>
          <a:blip xmlns:r="http://schemas.openxmlformats.org/officeDocument/2006/relationships"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6DE7B9-7217-4AB0-889B-8B19C670063C}">
      <dsp:nvSpPr>
        <dsp:cNvPr id="0" name=""/>
        <dsp:cNvSpPr/>
      </dsp:nvSpPr>
      <dsp:spPr>
        <a:xfrm>
          <a:off x="1714327" y="3713839"/>
          <a:ext cx="4937760" cy="148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085" tIns="157085" rIns="157085" bIns="157085" numCol="1" spcCol="1270" anchor="ctr" anchorCtr="0">
          <a:noAutofit/>
        </a:bodyPr>
        <a:lstStyle/>
        <a:p>
          <a:pPr marL="0" lvl="0" indent="0" algn="l" defTabSz="1422400">
            <a:lnSpc>
              <a:spcPct val="90000"/>
            </a:lnSpc>
            <a:spcBef>
              <a:spcPct val="0"/>
            </a:spcBef>
            <a:spcAft>
              <a:spcPct val="35000"/>
            </a:spcAft>
            <a:buNone/>
          </a:pPr>
          <a:r>
            <a:rPr lang="en-US" sz="3200" kern="1200"/>
            <a:t>H2 and Sustainability</a:t>
          </a:r>
        </a:p>
      </dsp:txBody>
      <dsp:txXfrm>
        <a:off x="1714327" y="3713839"/>
        <a:ext cx="4937760" cy="1484266"/>
      </dsp:txXfrm>
    </dsp:sp>
    <dsp:sp modelId="{4155428B-63F3-4D84-AE86-93E9AB997D74}">
      <dsp:nvSpPr>
        <dsp:cNvPr id="0" name=""/>
        <dsp:cNvSpPr/>
      </dsp:nvSpPr>
      <dsp:spPr>
        <a:xfrm>
          <a:off x="6652087" y="3713839"/>
          <a:ext cx="4319036" cy="1484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085" tIns="157085" rIns="157085" bIns="157085" numCol="1" spcCol="1270" anchor="ctr" anchorCtr="0">
          <a:noAutofit/>
        </a:bodyPr>
        <a:lstStyle/>
        <a:p>
          <a:pPr marL="0" lvl="0" indent="0" algn="l" defTabSz="1066800">
            <a:lnSpc>
              <a:spcPct val="90000"/>
            </a:lnSpc>
            <a:spcBef>
              <a:spcPct val="0"/>
            </a:spcBef>
            <a:spcAft>
              <a:spcPct val="35000"/>
            </a:spcAft>
            <a:buNone/>
          </a:pPr>
          <a:r>
            <a:rPr lang="en-US" sz="2400" kern="1200" dirty="0"/>
            <a:t>Recycle – Reuse</a:t>
          </a:r>
        </a:p>
        <a:p>
          <a:pPr marL="0" lvl="0" indent="0" algn="l" defTabSz="1066800">
            <a:lnSpc>
              <a:spcPct val="90000"/>
            </a:lnSpc>
            <a:spcBef>
              <a:spcPct val="0"/>
            </a:spcBef>
            <a:spcAft>
              <a:spcPct val="35000"/>
            </a:spcAft>
            <a:buNone/>
          </a:pPr>
          <a:r>
            <a:rPr lang="en-US" sz="2400" kern="1200" dirty="0"/>
            <a:t>Grey and Green Hydrogen</a:t>
          </a:r>
        </a:p>
      </dsp:txBody>
      <dsp:txXfrm>
        <a:off x="6652087" y="3713839"/>
        <a:ext cx="4319036" cy="1484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FEE428-2D2E-4669-94DD-1A0C8891C31E}">
      <dsp:nvSpPr>
        <dsp:cNvPr id="0" name=""/>
        <dsp:cNvSpPr/>
      </dsp:nvSpPr>
      <dsp:spPr>
        <a:xfrm rot="4396374">
          <a:off x="3261865" y="1291032"/>
          <a:ext cx="4926224" cy="2998811"/>
        </a:xfrm>
        <a:prstGeom prst="swooshArrow">
          <a:avLst>
            <a:gd name="adj1" fmla="val 16310"/>
            <a:gd name="adj2" fmla="val 313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2FFF37-E17D-4347-B110-4C00D47A5DD8}">
      <dsp:nvSpPr>
        <dsp:cNvPr id="0" name=""/>
        <dsp:cNvSpPr/>
      </dsp:nvSpPr>
      <dsp:spPr>
        <a:xfrm>
          <a:off x="2015614" y="4619814"/>
          <a:ext cx="8794108" cy="892940"/>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0" i="0" kern="1200" dirty="0">
              <a:latin typeface="Avenir Next" panose="020B0503020202020204" pitchFamily="34" charset="0"/>
            </a:rPr>
            <a:t>“Pilot Over The Loop”:  Fully Autonomous </a:t>
          </a:r>
          <a:br>
            <a:rPr lang="en-US" sz="2400" b="0" i="0" kern="1200" dirty="0">
              <a:latin typeface="Avenir Next" panose="020B0503020202020204" pitchFamily="34" charset="0"/>
            </a:rPr>
          </a:br>
          <a:r>
            <a:rPr lang="en-US" sz="2400" b="0" i="0" kern="1200" dirty="0">
              <a:latin typeface="Avenir Next" panose="020B0503020202020204" pitchFamily="34" charset="0"/>
            </a:rPr>
            <a:t>with remote supervisory monitoring when FAA-NAS allows</a:t>
          </a:r>
        </a:p>
      </dsp:txBody>
      <dsp:txXfrm>
        <a:off x="2015614" y="4619814"/>
        <a:ext cx="8794108" cy="8929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26CA9B-B114-9F4A-8E04-0708024DE003}" type="datetimeFigureOut">
              <a:rPr lang="en-US" smtClean="0"/>
              <a:pPr/>
              <a:t>9/25/20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719BEC-24E8-0248-B240-BA37CAD1EAB7}" type="slidenum">
              <a:rPr lang="en-US" smtClean="0"/>
              <a:pPr/>
              <a:t>‹#›</a:t>
            </a:fld>
            <a:endParaRPr lang="en-US"/>
          </a:p>
        </p:txBody>
      </p:sp>
    </p:spTree>
    <p:extLst>
      <p:ext uri="{BB962C8B-B14F-4D97-AF65-F5344CB8AC3E}">
        <p14:creationId xmlns:p14="http://schemas.microsoft.com/office/powerpoint/2010/main" val="343273512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ergyeducation.ca/encyclopedia/Fue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energyeducation.ca/encyclopedia/Gasoline" TargetMode="External"/><Relationship Id="rId4" Type="http://schemas.openxmlformats.org/officeDocument/2006/relationships/hyperlink" Target="https://energyeducation.ca/encyclopedia/Crude_oil"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800" b="0" i="0" u="none" strike="noStrike" kern="1200" dirty="0">
                <a:solidFill>
                  <a:schemeClr val="tx1"/>
                </a:solidFill>
                <a:effectLst/>
                <a:latin typeface="+mn-lt"/>
                <a:ea typeface="+mn-ea"/>
                <a:cs typeface="+mn-cs"/>
              </a:rPr>
              <a:t>Electrification of power train systems for aviation is progressing more rapidly than many may be aware, even in the engineering community.  These systems include mostly battery-electric (lithium ion, lithium sulfur) vehicle projects, and an emerging group of hydrogen fuel cell stack systems for electric VTOL and CTOL air vehicles.  The public forecasts for growth of the use of these vehicles in commercial on-demand (air taxi) markets is for more than $800 Billion over the next ten years. </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800" b="0" i="0" u="none" strike="noStrike" kern="1200" dirty="0">
                <a:solidFill>
                  <a:schemeClr val="tx1"/>
                </a:solidFill>
                <a:effectLst/>
                <a:latin typeface="+mn-lt"/>
                <a:ea typeface="+mn-ea"/>
                <a:cs typeface="+mn-cs"/>
              </a:rPr>
              <a:t>Oil has literally and figuratively fueled the 20</a:t>
            </a:r>
            <a:r>
              <a:rPr lang="en-US" sz="1800" b="0" i="0" u="none" strike="noStrike" kern="1200" baseline="30000" dirty="0">
                <a:solidFill>
                  <a:schemeClr val="tx1"/>
                </a:solidFill>
                <a:effectLst/>
                <a:latin typeface="+mn-lt"/>
                <a:ea typeface="+mn-ea"/>
                <a:cs typeface="+mn-cs"/>
              </a:rPr>
              <a:t>th</a:t>
            </a:r>
            <a:r>
              <a:rPr lang="en-US" sz="1800" b="0" i="0" u="none" strike="noStrike" kern="1200" dirty="0">
                <a:solidFill>
                  <a:schemeClr val="tx1"/>
                </a:solidFill>
                <a:effectLst/>
                <a:latin typeface="+mn-lt"/>
                <a:ea typeface="+mn-ea"/>
                <a:cs typeface="+mn-cs"/>
              </a:rPr>
              <a:t> century – cars, wars, economies, and geopolitics.  We are amid an energy shock that is accelerating a shift to a new order.</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mn-lt"/>
                <a:ea typeface="+mn-ea"/>
                <a:cs typeface="+mn-cs"/>
              </a:rPr>
              <a:t>Leading indicators: ExxonMobil ejected from the Dow Jones Industrial Average (member since 1928).  Saudi Arabia balances government budgets with oil at $70 - $80 /barrel; today is $40 / barrel</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mn-lt"/>
                <a:ea typeface="+mn-ea"/>
                <a:cs typeface="+mn-cs"/>
              </a:rPr>
              <a:t>Today, fossil fuels provide 85% of global energy, with costs in loss of more than 4 Million deaths annually and political instabilities, through geographic concentrations of oil reserves leading to geopolitical shocks.</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mn-lt"/>
                <a:ea typeface="+mn-ea"/>
                <a:cs typeface="+mn-cs"/>
              </a:rPr>
              <a:t>The emerging energy system includes solar and wind rising from 5% toward nearly 50% on 2050.  This transition decentralizes and diversifies energy, geographically and technologically.  Petrostates that have depended on sovereign funds will have to turn to taxing their own citizens and likely becoming more representative in governance.</a:t>
            </a:r>
          </a:p>
          <a:p>
            <a:pPr marL="228600" marR="0" lvl="0" indent="-228600" algn="l" defTabSz="457200" rtl="0" eaLnBrk="1" fontAlgn="auto" latinLnBrk="0" hangingPunct="1">
              <a:lnSpc>
                <a:spcPct val="100000"/>
              </a:lnSpc>
              <a:spcBef>
                <a:spcPts val="0"/>
              </a:spcBef>
              <a:spcAft>
                <a:spcPts val="0"/>
              </a:spcAft>
              <a:buClrTx/>
              <a:buSzTx/>
              <a:buFont typeface="+mj-lt"/>
              <a:buAutoNum type="arabicPeriod"/>
              <a:tabLst/>
              <a:defRPr/>
            </a:pPr>
            <a:r>
              <a:rPr lang="en-US" sz="1800" kern="1200" dirty="0">
                <a:solidFill>
                  <a:schemeClr val="tx1"/>
                </a:solidFill>
                <a:effectLst/>
                <a:latin typeface="+mn-lt"/>
                <a:ea typeface="+mn-ea"/>
                <a:cs typeface="+mn-cs"/>
              </a:rPr>
              <a:t>The ”new energy order” requires three times today’s $250 Bn annual investments in wind and solar for example, plus in the case of Hydrogen, significant investments in infrastructure for electrolysis production of green H2, storage infrastructure, transport systems, and distributed fueling systems.  These investments can create future in the 21</a:t>
            </a:r>
            <a:r>
              <a:rPr lang="en-US" sz="1800" kern="1200" baseline="30000" dirty="0">
                <a:solidFill>
                  <a:schemeClr val="tx1"/>
                </a:solidFill>
                <a:effectLst/>
                <a:latin typeface="+mn-lt"/>
                <a:ea typeface="+mn-ea"/>
                <a:cs typeface="+mn-cs"/>
              </a:rPr>
              <a:t>st</a:t>
            </a:r>
            <a:r>
              <a:rPr lang="en-US" sz="1800" kern="1200" dirty="0">
                <a:solidFill>
                  <a:schemeClr val="tx1"/>
                </a:solidFill>
                <a:effectLst/>
                <a:latin typeface="+mn-lt"/>
                <a:ea typeface="+mn-ea"/>
                <a:cs typeface="+mn-cs"/>
              </a:rPr>
              <a:t> century could be better than the oil age for human health, political stability, and economic volatility.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mn-lt"/>
              <a:ea typeface="+mn-ea"/>
              <a:cs typeface="+mn-cs"/>
            </a:endParaRPr>
          </a:p>
          <a:p>
            <a:endParaRPr lang="en-US" sz="1800" dirty="0"/>
          </a:p>
        </p:txBody>
      </p:sp>
      <p:sp>
        <p:nvSpPr>
          <p:cNvPr id="4" name="Slide Number Placeholder 3"/>
          <p:cNvSpPr>
            <a:spLocks noGrp="1"/>
          </p:cNvSpPr>
          <p:nvPr>
            <p:ph type="sldNum" sz="quarter" idx="5"/>
          </p:nvPr>
        </p:nvSpPr>
        <p:spPr/>
        <p:txBody>
          <a:bodyPr/>
          <a:lstStyle/>
          <a:p>
            <a:fld id="{C8719BEC-24E8-0248-B240-BA37CAD1EAB7}" type="slidenum">
              <a:rPr lang="en-US" smtClean="0"/>
              <a:pPr/>
              <a:t>1</a:t>
            </a:fld>
            <a:endParaRPr lang="en-US"/>
          </a:p>
        </p:txBody>
      </p:sp>
    </p:spTree>
    <p:extLst>
      <p:ext uri="{BB962C8B-B14F-4D97-AF65-F5344CB8AC3E}">
        <p14:creationId xmlns:p14="http://schemas.microsoft.com/office/powerpoint/2010/main" val="837628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8719BEC-24E8-0248-B240-BA37CAD1EAB7}" type="slidenum">
              <a:rPr lang="en-US" smtClean="0"/>
              <a:pPr/>
              <a:t>17</a:t>
            </a:fld>
            <a:endParaRPr lang="en-US"/>
          </a:p>
        </p:txBody>
      </p:sp>
    </p:spTree>
    <p:extLst>
      <p:ext uri="{BB962C8B-B14F-4D97-AF65-F5344CB8AC3E}">
        <p14:creationId xmlns:p14="http://schemas.microsoft.com/office/powerpoint/2010/main" val="1071648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Fuel cells are manufactured mostly from carbon, steel, and aluminum, where batteries rely on challenging commodities including cobalt, manganese, nickel, and of course, lithium.</a:t>
            </a:r>
          </a:p>
          <a:p>
            <a:endParaRPr lang="en-US" dirty="0"/>
          </a:p>
          <a:p>
            <a:r>
              <a:rPr lang="en-US" dirty="0"/>
              <a:t>HFC: Lowest TCO for zero-emission vehicles. </a:t>
            </a:r>
          </a:p>
          <a:p>
            <a:endParaRPr lang="en-US" dirty="0"/>
          </a:p>
          <a:p>
            <a:r>
              <a:rPr lang="en-US" dirty="0"/>
              <a:t>In terms of market demand for air mobility, how do hydrogen solutions create opportunities to meet that demand?</a:t>
            </a:r>
          </a:p>
          <a:p>
            <a:r>
              <a:rPr lang="en-US" dirty="0"/>
              <a:t>What technologies, beyond fuel cells, have matured or are maturing that support the use of hydrogen for electric air mobility?</a:t>
            </a:r>
          </a:p>
          <a:p>
            <a:r>
              <a:rPr lang="en-US" dirty="0"/>
              <a:t>On what timelines do you see hydrogen technologies and infrastructure reaching readiness for growth of the eVTOL and eCTOL industries?</a:t>
            </a:r>
          </a:p>
          <a:p>
            <a:endParaRPr lang="en-US" dirty="0"/>
          </a:p>
        </p:txBody>
      </p:sp>
      <p:sp>
        <p:nvSpPr>
          <p:cNvPr id="4" name="Slide Number Placeholder 3"/>
          <p:cNvSpPr>
            <a:spLocks noGrp="1"/>
          </p:cNvSpPr>
          <p:nvPr>
            <p:ph type="sldNum" sz="quarter" idx="5"/>
          </p:nvPr>
        </p:nvSpPr>
        <p:spPr/>
        <p:txBody>
          <a:bodyPr/>
          <a:lstStyle/>
          <a:p>
            <a:fld id="{C8719BEC-24E8-0248-B240-BA37CAD1EAB7}" type="slidenum">
              <a:rPr lang="en-US" smtClean="0"/>
              <a:pPr/>
              <a:t>19</a:t>
            </a:fld>
            <a:endParaRPr lang="en-US"/>
          </a:p>
        </p:txBody>
      </p:sp>
    </p:spTree>
    <p:extLst>
      <p:ext uri="{BB962C8B-B14F-4D97-AF65-F5344CB8AC3E}">
        <p14:creationId xmlns:p14="http://schemas.microsoft.com/office/powerpoint/2010/main" val="77898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FAA and NASA ConOps for AAM describes the envisioned operational environment that supports the expected growth of an air transportation system that moves people and cargo between local, regional, intraregional, and urban places previously not served or underserved by aviation using revolutionary new aircraft. </a:t>
            </a:r>
            <a:endParaRPr lang="en-US" dirty="0"/>
          </a:p>
          <a:p>
            <a:endParaRPr lang="en-US" dirty="0"/>
          </a:p>
        </p:txBody>
      </p:sp>
      <p:sp>
        <p:nvSpPr>
          <p:cNvPr id="4" name="Slide Number Placeholder 3"/>
          <p:cNvSpPr>
            <a:spLocks noGrp="1"/>
          </p:cNvSpPr>
          <p:nvPr>
            <p:ph type="sldNum" sz="quarter" idx="5"/>
          </p:nvPr>
        </p:nvSpPr>
        <p:spPr/>
        <p:txBody>
          <a:bodyPr/>
          <a:lstStyle/>
          <a:p>
            <a:fld id="{C8719BEC-24E8-0248-B240-BA37CAD1EAB7}" type="slidenum">
              <a:rPr lang="en-US" smtClean="0"/>
              <a:pPr/>
              <a:t>2</a:t>
            </a:fld>
            <a:endParaRPr lang="en-US"/>
          </a:p>
        </p:txBody>
      </p:sp>
    </p:spTree>
    <p:extLst>
      <p:ext uri="{BB962C8B-B14F-4D97-AF65-F5344CB8AC3E}">
        <p14:creationId xmlns:p14="http://schemas.microsoft.com/office/powerpoint/2010/main" val="3578105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752df1d98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752df1d98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 marR="12700" lvl="0" indent="0" algn="l" rtl="0">
              <a:lnSpc>
                <a:spcPct val="125000"/>
              </a:lnSpc>
              <a:spcBef>
                <a:spcPts val="400"/>
              </a:spcBef>
              <a:spcAft>
                <a:spcPts val="0"/>
              </a:spcAft>
              <a:buNone/>
            </a:pPr>
            <a:r>
              <a:rPr lang="en" sz="1200">
                <a:solidFill>
                  <a:srgbClr val="58595B"/>
                </a:solidFill>
                <a:latin typeface="Overpass"/>
                <a:ea typeface="Overpass"/>
                <a:cs typeface="Overpass"/>
                <a:sym typeface="Overpass"/>
              </a:rPr>
              <a:t>Skai is a radically simple air mobility system that is the first hydrogen powered eVTOL (electric vertical take off and landing) craft. For propulsion, Skai has developed an integrated suite of hydrogen supply, delivery and fueling solutions. Skai is an autonomous capable, multi-role advanced mobility system with two variants in development; The high payload Skai, and a mid-scale derivative, Skai Lift- an UAV with enhanced range and payload characteristics. </a:t>
            </a:r>
            <a:endParaRPr sz="1200">
              <a:solidFill>
                <a:srgbClr val="58595B"/>
              </a:solidFill>
              <a:latin typeface="Overpass"/>
              <a:ea typeface="Overpass"/>
              <a:cs typeface="Overpass"/>
              <a:sym typeface="Overpass"/>
            </a:endParaRPr>
          </a:p>
          <a:p>
            <a:pPr marL="12700" marR="12700" lvl="0" indent="0" algn="l" rtl="0">
              <a:lnSpc>
                <a:spcPct val="125000"/>
              </a:lnSpc>
              <a:spcBef>
                <a:spcPts val="400"/>
              </a:spcBef>
              <a:spcAft>
                <a:spcPts val="0"/>
              </a:spcAft>
              <a:buNone/>
            </a:pPr>
            <a:endParaRPr sz="1200">
              <a:solidFill>
                <a:srgbClr val="58595B"/>
              </a:solidFill>
              <a:latin typeface="Overpass"/>
              <a:ea typeface="Overpass"/>
              <a:cs typeface="Overpass"/>
              <a:sym typeface="Overpass"/>
            </a:endParaRPr>
          </a:p>
          <a:p>
            <a:pPr marL="12700" marR="12700" lvl="0" indent="0" algn="l" rtl="0">
              <a:lnSpc>
                <a:spcPct val="125000"/>
              </a:lnSpc>
              <a:spcBef>
                <a:spcPts val="400"/>
              </a:spcBef>
              <a:spcAft>
                <a:spcPts val="0"/>
              </a:spcAft>
              <a:buClr>
                <a:schemeClr val="dk1"/>
              </a:buClr>
              <a:buSzPts val="1100"/>
              <a:buFont typeface="Arial"/>
              <a:buNone/>
            </a:pPr>
            <a:r>
              <a:rPr lang="en" sz="1200">
                <a:solidFill>
                  <a:srgbClr val="58595B"/>
                </a:solidFill>
                <a:latin typeface="Overpass"/>
                <a:ea typeface="Overpass"/>
                <a:cs typeface="Overpass"/>
                <a:sym typeface="Overpass"/>
              </a:rPr>
              <a:t>Safety is at the core of everything we do… keep it safe and simple.</a:t>
            </a:r>
            <a:endParaRPr sz="1200">
              <a:solidFill>
                <a:srgbClr val="58595B"/>
              </a:solidFill>
              <a:latin typeface="Overpass"/>
              <a:ea typeface="Overpass"/>
              <a:cs typeface="Overpass"/>
              <a:sym typeface="Overpass"/>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66278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believe that we in the electric propulsion community are on the path to hydrogen solutions, we are simply at different points on the journey.</a:t>
            </a:r>
          </a:p>
          <a:p>
            <a:r>
              <a:rPr lang="en-US" dirty="0"/>
              <a:t>H2 is the only end-to-end sustainable option for powertrains that convert energy into aeronautical power.</a:t>
            </a:r>
          </a:p>
          <a:p>
            <a:endParaRPr lang="en-US" dirty="0"/>
          </a:p>
          <a:p>
            <a:r>
              <a:rPr lang="en-US" dirty="0"/>
              <a:t>Liquid </a:t>
            </a:r>
          </a:p>
        </p:txBody>
      </p:sp>
      <p:sp>
        <p:nvSpPr>
          <p:cNvPr id="4" name="Slide Number Placeholder 3"/>
          <p:cNvSpPr>
            <a:spLocks noGrp="1"/>
          </p:cNvSpPr>
          <p:nvPr>
            <p:ph type="sldNum" sz="quarter" idx="5"/>
          </p:nvPr>
        </p:nvSpPr>
        <p:spPr/>
        <p:txBody>
          <a:bodyPr/>
          <a:lstStyle/>
          <a:p>
            <a:fld id="{C8719BEC-24E8-0248-B240-BA37CAD1EAB7}" type="slidenum">
              <a:rPr lang="en-US" smtClean="0"/>
              <a:pPr/>
              <a:t>4</a:t>
            </a:fld>
            <a:endParaRPr lang="en-US"/>
          </a:p>
        </p:txBody>
      </p:sp>
    </p:spTree>
    <p:extLst>
      <p:ext uri="{BB962C8B-B14F-4D97-AF65-F5344CB8AC3E}">
        <p14:creationId xmlns:p14="http://schemas.microsoft.com/office/powerpoint/2010/main" val="2152890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 better understand energy density, consider people lighting a fire while out camping. Evening has come, and it's time for S'mores, so it is time to build a fire. Naturally, the fire is first lit with kindling. It's high surface area-to-volume ratio means that it burns quickly—a high power density. Once the fire is going, kindling isn't a good </a:t>
            </a:r>
            <a:r>
              <a:rPr lang="en-US" sz="1200" b="0" i="0" u="none" strike="noStrike" kern="1200" dirty="0">
                <a:solidFill>
                  <a:schemeClr val="tx1"/>
                </a:solidFill>
                <a:effectLst/>
                <a:latin typeface="+mn-lt"/>
                <a:ea typeface="+mn-ea"/>
                <a:cs typeface="+mn-cs"/>
                <a:hlinkClick r:id="rId3" tooltip="Fuel"/>
              </a:rPr>
              <a:t>fuel</a:t>
            </a:r>
            <a:r>
              <a:rPr lang="en-US" sz="1200" b="0" i="0" u="none" strike="noStrike" kern="1200" dirty="0">
                <a:solidFill>
                  <a:schemeClr val="tx1"/>
                </a:solidFill>
                <a:effectLst/>
                <a:latin typeface="+mn-lt"/>
                <a:ea typeface="+mn-ea"/>
                <a:cs typeface="+mn-cs"/>
              </a:rPr>
              <a:t> choice anymore, because it burns too fast. Now the fire burns better with logs because they have have a high energy density. A single log burns well for a long time.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To start with a different set of numbers, one kilogram of </a:t>
            </a:r>
            <a:r>
              <a:rPr lang="en-US" sz="1200" b="0" i="0" u="none" strike="noStrike" kern="1200" dirty="0">
                <a:solidFill>
                  <a:schemeClr val="tx1"/>
                </a:solidFill>
                <a:effectLst/>
                <a:latin typeface="+mn-lt"/>
                <a:ea typeface="+mn-ea"/>
                <a:cs typeface="+mn-cs"/>
                <a:hlinkClick r:id="rId4" tooltip="Crude oil"/>
              </a:rPr>
              <a:t>crude oil</a:t>
            </a:r>
            <a:r>
              <a:rPr lang="en-US" sz="1200" b="0" i="0" u="none" strike="noStrike" kern="1200" dirty="0">
                <a:solidFill>
                  <a:schemeClr val="tx1"/>
                </a:solidFill>
                <a:effectLst/>
                <a:latin typeface="+mn-lt"/>
                <a:ea typeface="+mn-ea"/>
                <a:cs typeface="+mn-cs"/>
              </a:rPr>
              <a:t> allows a car to drive ~20 km. Petroleum products, like </a:t>
            </a:r>
            <a:r>
              <a:rPr lang="en-US" sz="1200" b="0" i="0" u="none" strike="noStrike" kern="1200" dirty="0">
                <a:solidFill>
                  <a:schemeClr val="tx1"/>
                </a:solidFill>
                <a:effectLst/>
                <a:latin typeface="+mn-lt"/>
                <a:ea typeface="+mn-ea"/>
                <a:cs typeface="+mn-cs"/>
                <a:hlinkClick r:id="rId5" tooltip="Gasoline"/>
              </a:rPr>
              <a:t>gasoline</a:t>
            </a:r>
            <a:r>
              <a:rPr lang="en-US" sz="1200" b="0" i="0" u="none" strike="noStrike" kern="1200" dirty="0">
                <a:solidFill>
                  <a:schemeClr val="tx1"/>
                </a:solidFill>
                <a:effectLst/>
                <a:latin typeface="+mn-lt"/>
                <a:ea typeface="+mn-ea"/>
                <a:cs typeface="+mn-cs"/>
              </a:rPr>
              <a:t> are used because they are energy dense. A kilogram of nuclear fuel, like </a:t>
            </a:r>
            <a:r>
              <a:rPr lang="en-US" sz="1200" b="0" i="0" u="none" strike="noStrike" kern="1200" baseline="30000" dirty="0">
                <a:solidFill>
                  <a:schemeClr val="tx1"/>
                </a:solidFill>
                <a:effectLst/>
                <a:latin typeface="+mn-lt"/>
                <a:ea typeface="+mn-ea"/>
                <a:cs typeface="+mn-cs"/>
              </a:rPr>
              <a:t>235</a:t>
            </a:r>
            <a:r>
              <a:rPr lang="en-US" sz="1200" b="0" i="0" u="none" strike="noStrike" kern="1200" dirty="0">
                <a:solidFill>
                  <a:schemeClr val="tx1"/>
                </a:solidFill>
                <a:effectLst/>
                <a:latin typeface="+mn-lt"/>
                <a:ea typeface="+mn-ea"/>
                <a:cs typeface="+mn-cs"/>
              </a:rPr>
              <a:t>Uranium, would take a car 1.77 </a:t>
            </a:r>
            <a:r>
              <a:rPr lang="en-US" sz="1200" b="0" i="1" u="none" strike="noStrike" kern="1200" dirty="0">
                <a:solidFill>
                  <a:schemeClr val="tx1"/>
                </a:solidFill>
                <a:effectLst/>
                <a:latin typeface="+mn-lt"/>
                <a:ea typeface="+mn-ea"/>
                <a:cs typeface="+mn-cs"/>
              </a:rPr>
              <a:t>million</a:t>
            </a:r>
            <a:r>
              <a:rPr lang="en-US" sz="1200" b="0" i="0" u="none" strike="noStrike" kern="1200" dirty="0">
                <a:solidFill>
                  <a:schemeClr val="tx1"/>
                </a:solidFill>
                <a:effectLst/>
                <a:latin typeface="+mn-lt"/>
                <a:ea typeface="+mn-ea"/>
                <a:cs typeface="+mn-cs"/>
              </a:rPr>
              <a:t> km. </a:t>
            </a:r>
          </a:p>
          <a:p>
            <a:endParaRPr lang="en-US" sz="1200" b="0" i="0" u="none" strike="noStrike"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Despite the enormous efficiency advantage BEVs have over conventional vehicles (with much less of an advantage over FCEVs), lithium-ion batteries — the best batteries in volume production today— store 1/100th, or 1 percent, the energy density of gasoline. </a:t>
            </a:r>
            <a:endParaRPr lang="en-US"/>
          </a:p>
          <a:p>
            <a:endParaRPr lang="en-US" dirty="0"/>
          </a:p>
        </p:txBody>
      </p:sp>
      <p:sp>
        <p:nvSpPr>
          <p:cNvPr id="4" name="Slide Number Placeholder 3"/>
          <p:cNvSpPr>
            <a:spLocks noGrp="1"/>
          </p:cNvSpPr>
          <p:nvPr>
            <p:ph type="sldNum" sz="quarter" idx="5"/>
          </p:nvPr>
        </p:nvSpPr>
        <p:spPr/>
        <p:txBody>
          <a:bodyPr/>
          <a:lstStyle/>
          <a:p>
            <a:fld id="{7EE69C15-B86F-C74F-8E7D-591BE7B73608}" type="slidenum">
              <a:rPr lang="en-US" smtClean="0"/>
              <a:t>6</a:t>
            </a:fld>
            <a:endParaRPr lang="en-US"/>
          </a:p>
        </p:txBody>
      </p:sp>
    </p:spTree>
    <p:extLst>
      <p:ext uri="{BB962C8B-B14F-4D97-AF65-F5344CB8AC3E}">
        <p14:creationId xmlns:p14="http://schemas.microsoft.com/office/powerpoint/2010/main" val="1265392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We may not be loosing momentum by not being first.  Po</a:t>
            </a:r>
          </a:p>
        </p:txBody>
      </p:sp>
    </p:spTree>
    <p:extLst>
      <p:ext uri="{BB962C8B-B14F-4D97-AF65-F5344CB8AC3E}">
        <p14:creationId xmlns:p14="http://schemas.microsoft.com/office/powerpoint/2010/main" val="3719317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7638" y="211138"/>
            <a:ext cx="9191625" cy="5170487"/>
          </a:xfrm>
        </p:spPr>
      </p:sp>
      <p:sp>
        <p:nvSpPr>
          <p:cNvPr id="3" name="Notes Placeholder 2"/>
          <p:cNvSpPr>
            <a:spLocks noGrp="1"/>
          </p:cNvSpPr>
          <p:nvPr>
            <p:ph type="body" idx="1"/>
          </p:nvPr>
        </p:nvSpPr>
        <p:spPr>
          <a:xfrm>
            <a:off x="712215" y="5847594"/>
            <a:ext cx="7964044" cy="901943"/>
          </a:xfrm>
        </p:spPr>
        <p:txBody>
          <a:bodyPr/>
          <a:lstStyle/>
          <a:p>
            <a:r>
              <a:rPr lang="en-US" sz="1400" b="1" dirty="0">
                <a:solidFill>
                  <a:srgbClr val="000000"/>
                </a:solidFill>
                <a:latin typeface="Merriweather"/>
              </a:rPr>
              <a:t>The </a:t>
            </a:r>
            <a:r>
              <a:rPr lang="en-US" sz="1400" b="1" dirty="0">
                <a:solidFill>
                  <a:srgbClr val="FF0000"/>
                </a:solidFill>
                <a:latin typeface="Merriweather"/>
              </a:rPr>
              <a:t>Operating empty weight</a:t>
            </a:r>
            <a:r>
              <a:rPr lang="en-US" sz="1400" b="1" dirty="0">
                <a:solidFill>
                  <a:srgbClr val="000000"/>
                </a:solidFill>
                <a:latin typeface="Merriweather"/>
              </a:rPr>
              <a:t> (OEW)is the sum of the empty weight and the crew plus their baggage.</a:t>
            </a:r>
          </a:p>
          <a:p>
            <a:r>
              <a:rPr lang="en-US" sz="1400" b="1" dirty="0" err="1">
                <a:solidFill>
                  <a:srgbClr val="FF0000"/>
                </a:solidFill>
              </a:rPr>
              <a:t>eVTOLs</a:t>
            </a:r>
            <a:r>
              <a:rPr lang="en-US" sz="1400" b="1" dirty="0"/>
              <a:t> WITH “NO FUEL” EXCEPT H2 HAVE </a:t>
            </a:r>
            <a:r>
              <a:rPr lang="en-US" sz="1400" b="1" dirty="0">
                <a:solidFill>
                  <a:srgbClr val="FF0000"/>
                </a:solidFill>
              </a:rPr>
              <a:t>SIGNIFICANTLY HIGHER OEW WHICH DRIVES PAYLOADS DOWN</a:t>
            </a:r>
            <a:r>
              <a:rPr lang="en-US" sz="1400" b="1" dirty="0"/>
              <a:t> </a:t>
            </a:r>
          </a:p>
          <a:p>
            <a:r>
              <a:rPr lang="en-US" sz="1400" b="1" dirty="0">
                <a:solidFill>
                  <a:srgbClr val="FF0000"/>
                </a:solidFill>
              </a:rPr>
              <a:t>REQUIRES MORE WEIGHT AND COMPLEXITY TO ACHIEVE SIMILAR VALUE PROPOSITIONS</a:t>
            </a:r>
          </a:p>
        </p:txBody>
      </p:sp>
      <p:sp>
        <p:nvSpPr>
          <p:cNvPr id="4" name="Slide Number Placeholder 3"/>
          <p:cNvSpPr>
            <a:spLocks noGrp="1"/>
          </p:cNvSpPr>
          <p:nvPr>
            <p:ph type="sldNum" sz="quarter" idx="5"/>
          </p:nvPr>
        </p:nvSpPr>
        <p:spPr/>
        <p:txBody>
          <a:bodyPr/>
          <a:lstStyle/>
          <a:p>
            <a:pPr>
              <a:defRPr/>
            </a:pPr>
            <a:fld id="{1CDDE9F1-A8D1-48E5-9520-093DBC30C703}" type="slidenum">
              <a:rPr lang="zh-TW" altLang="en-US" smtClean="0"/>
              <a:pPr>
                <a:defRPr/>
              </a:pPr>
              <a:t>8</a:t>
            </a:fld>
            <a:endParaRPr lang="en-US" altLang="zh-TW"/>
          </a:p>
        </p:txBody>
      </p:sp>
    </p:spTree>
    <p:extLst>
      <p:ext uri="{BB962C8B-B14F-4D97-AF65-F5344CB8AC3E}">
        <p14:creationId xmlns:p14="http://schemas.microsoft.com/office/powerpoint/2010/main" val="2511112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754bd9bc0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754bd9bc0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870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1988" y="744538"/>
            <a:ext cx="8142287" cy="4579937"/>
          </a:xfrm>
        </p:spPr>
      </p:sp>
      <p:sp>
        <p:nvSpPr>
          <p:cNvPr id="3" name="Notes Placeholder 2"/>
          <p:cNvSpPr>
            <a:spLocks noGrp="1"/>
          </p:cNvSpPr>
          <p:nvPr>
            <p:ph type="body" idx="1"/>
          </p:nvPr>
        </p:nvSpPr>
        <p:spPr>
          <a:xfrm>
            <a:off x="637966" y="5679833"/>
            <a:ext cx="7964044" cy="835268"/>
          </a:xfrm>
        </p:spPr>
        <p:txBody>
          <a:bodyPr/>
          <a:lstStyle/>
          <a:p>
            <a:r>
              <a:rPr lang="en-US" sz="1400" b="1" dirty="0"/>
              <a:t>TRL levels for larger hydrogen powered aircraft and vehicles are </a:t>
            </a:r>
            <a:r>
              <a:rPr lang="en-US" sz="1400" b="1" dirty="0">
                <a:solidFill>
                  <a:srgbClr val="FF0000"/>
                </a:solidFill>
              </a:rPr>
              <a:t>still in R&amp;D( TRLs of 3-5 </a:t>
            </a:r>
            <a:r>
              <a:rPr lang="en-US" sz="1400" b="1" dirty="0"/>
              <a:t>as shown) and </a:t>
            </a:r>
            <a:r>
              <a:rPr lang="en-US" sz="1400" b="1" u="sng" dirty="0">
                <a:solidFill>
                  <a:srgbClr val="FF0000"/>
                </a:solidFill>
              </a:rPr>
              <a:t>NOT</a:t>
            </a:r>
            <a:r>
              <a:rPr lang="en-US" sz="1400" b="1" dirty="0"/>
              <a:t> in technology implementation phase yet.</a:t>
            </a:r>
          </a:p>
          <a:p>
            <a:r>
              <a:rPr lang="en-US" sz="1400" b="1" dirty="0"/>
              <a:t>Only the </a:t>
            </a:r>
            <a:r>
              <a:rPr lang="en-US" sz="1400" b="1" dirty="0">
                <a:solidFill>
                  <a:srgbClr val="FF0000"/>
                </a:solidFill>
              </a:rPr>
              <a:t>Small drones for airborne applications and large hydrogen powered ground </a:t>
            </a:r>
            <a:r>
              <a:rPr lang="en-US" sz="1400" b="1" dirty="0"/>
              <a:t>applications are at </a:t>
            </a:r>
            <a:r>
              <a:rPr lang="en-US" sz="1400" b="1" dirty="0">
                <a:solidFill>
                  <a:srgbClr val="FF0000"/>
                </a:solidFill>
              </a:rPr>
              <a:t>TRLs of 8 and 9</a:t>
            </a:r>
            <a:endParaRPr lang="en-US" b="1" dirty="0">
              <a:solidFill>
                <a:srgbClr val="FF0000"/>
              </a:solidFill>
            </a:endParaRPr>
          </a:p>
        </p:txBody>
      </p:sp>
      <p:sp>
        <p:nvSpPr>
          <p:cNvPr id="4" name="Slide Number Placeholder 3"/>
          <p:cNvSpPr>
            <a:spLocks noGrp="1"/>
          </p:cNvSpPr>
          <p:nvPr>
            <p:ph type="sldNum" sz="quarter" idx="5"/>
          </p:nvPr>
        </p:nvSpPr>
        <p:spPr/>
        <p:txBody>
          <a:bodyPr/>
          <a:lstStyle/>
          <a:p>
            <a:pPr>
              <a:defRPr/>
            </a:pPr>
            <a:fld id="{1CDDE9F1-A8D1-48E5-9520-093DBC30C703}" type="slidenum">
              <a:rPr lang="zh-TW" altLang="en-US" smtClean="0"/>
              <a:pPr>
                <a:defRPr/>
              </a:pPr>
              <a:t>14</a:t>
            </a:fld>
            <a:endParaRPr lang="en-US" altLang="zh-TW"/>
          </a:p>
        </p:txBody>
      </p:sp>
    </p:spTree>
    <p:extLst>
      <p:ext uri="{BB962C8B-B14F-4D97-AF65-F5344CB8AC3E}">
        <p14:creationId xmlns:p14="http://schemas.microsoft.com/office/powerpoint/2010/main" val="3204152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lvl1pPr>
              <a:defRPr sz="4400"/>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July 30, 2020</a:t>
            </a:r>
          </a:p>
        </p:txBody>
      </p:sp>
      <p:sp>
        <p:nvSpPr>
          <p:cNvPr id="5" name="Footer Placeholder 4"/>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p>
        </p:txBody>
      </p:sp>
      <p:sp>
        <p:nvSpPr>
          <p:cNvPr id="6" name="Slide Number Placeholder 5"/>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911104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July 30, 2020</a:t>
            </a:r>
          </a:p>
        </p:txBody>
      </p:sp>
      <p:sp>
        <p:nvSpPr>
          <p:cNvPr id="5" name="Footer Placeholder 4"/>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p>
        </p:txBody>
      </p:sp>
      <p:sp>
        <p:nvSpPr>
          <p:cNvPr id="6" name="Slide Number Placeholder 5"/>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3582919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89" name="Title Text"/>
          <p:cNvSpPr txBox="1">
            <a:spLocks noGrp="1"/>
          </p:cNvSpPr>
          <p:nvPr>
            <p:ph type="title"/>
          </p:nvPr>
        </p:nvSpPr>
        <p:spPr>
          <a:xfrm>
            <a:off x="889000" y="1149350"/>
            <a:ext cx="10414000" cy="2324100"/>
          </a:xfrm>
          <a:prstGeom prst="rect">
            <a:avLst/>
          </a:prstGeom>
        </p:spPr>
        <p:txBody>
          <a:bodyPr lIns="50800" tIns="50800" rIns="50800" bIns="50800" anchor="b">
            <a:normAutofit/>
          </a:bodyPr>
          <a:lstStyle>
            <a:lvl1pPr defTabSz="412750">
              <a:defRPr sz="5600">
                <a:solidFill>
                  <a:srgbClr val="FFFFFF"/>
                </a:solidFill>
                <a:latin typeface="+mn-lt"/>
                <a:ea typeface="+mn-ea"/>
                <a:cs typeface="+mn-cs"/>
                <a:sym typeface="Helvetica Neue Medium"/>
              </a:defRPr>
            </a:lvl1pPr>
          </a:lstStyle>
          <a:p>
            <a:r>
              <a:t>Title Text</a:t>
            </a:r>
          </a:p>
        </p:txBody>
      </p:sp>
      <p:sp>
        <p:nvSpPr>
          <p:cNvPr id="90" name="Body Level One…"/>
          <p:cNvSpPr txBox="1">
            <a:spLocks noGrp="1"/>
          </p:cNvSpPr>
          <p:nvPr>
            <p:ph type="body" sz="quarter" idx="1"/>
          </p:nvPr>
        </p:nvSpPr>
        <p:spPr>
          <a:xfrm>
            <a:off x="889000" y="3536950"/>
            <a:ext cx="10414000" cy="793750"/>
          </a:xfrm>
          <a:prstGeom prst="rect">
            <a:avLst/>
          </a:prstGeom>
        </p:spPr>
        <p:txBody>
          <a:bodyPr lIns="50800" tIns="50800" rIns="50800" bIns="50800"/>
          <a:lstStyle>
            <a:lvl1pPr marL="0" indent="0" algn="ctr" defTabSz="412750">
              <a:spcBef>
                <a:spcPts val="0"/>
              </a:spcBef>
              <a:buSzTx/>
              <a:buFontTx/>
              <a:buNone/>
              <a:defRPr sz="2700">
                <a:solidFill>
                  <a:srgbClr val="FFFFFF"/>
                </a:solidFill>
                <a:latin typeface="Helvetica Neue"/>
                <a:ea typeface="Helvetica Neue"/>
                <a:cs typeface="Helvetica Neue"/>
                <a:sym typeface="Helvetica Neue"/>
              </a:defRPr>
            </a:lvl1pPr>
            <a:lvl2pPr marL="0" indent="0" algn="ctr" defTabSz="412750">
              <a:spcBef>
                <a:spcPts val="0"/>
              </a:spcBef>
              <a:buSzTx/>
              <a:buFontTx/>
              <a:buNone/>
              <a:defRPr sz="2700">
                <a:solidFill>
                  <a:srgbClr val="FFFFFF"/>
                </a:solidFill>
                <a:latin typeface="Helvetica Neue"/>
                <a:ea typeface="Helvetica Neue"/>
                <a:cs typeface="Helvetica Neue"/>
                <a:sym typeface="Helvetica Neue"/>
              </a:defRPr>
            </a:lvl2pPr>
            <a:lvl3pPr marL="0" indent="0" algn="ctr" defTabSz="412750">
              <a:spcBef>
                <a:spcPts val="0"/>
              </a:spcBef>
              <a:buSzTx/>
              <a:buFontTx/>
              <a:buNone/>
              <a:defRPr sz="2700">
                <a:solidFill>
                  <a:srgbClr val="FFFFFF"/>
                </a:solidFill>
                <a:latin typeface="Helvetica Neue"/>
                <a:ea typeface="Helvetica Neue"/>
                <a:cs typeface="Helvetica Neue"/>
                <a:sym typeface="Helvetica Neue"/>
              </a:defRPr>
            </a:lvl3pPr>
            <a:lvl4pPr marL="0" indent="0" algn="ctr" defTabSz="412750">
              <a:spcBef>
                <a:spcPts val="0"/>
              </a:spcBef>
              <a:buSzTx/>
              <a:buFontTx/>
              <a:buNone/>
              <a:defRPr sz="2700">
                <a:solidFill>
                  <a:srgbClr val="FFFFFF"/>
                </a:solidFill>
                <a:latin typeface="Helvetica Neue"/>
                <a:ea typeface="Helvetica Neue"/>
                <a:cs typeface="Helvetica Neue"/>
                <a:sym typeface="Helvetica Neue"/>
              </a:defRPr>
            </a:lvl4pPr>
            <a:lvl5pPr marL="0" indent="0" algn="ctr" defTabSz="412750">
              <a:spcBef>
                <a:spcPts val="0"/>
              </a:spcBef>
              <a:buSzTx/>
              <a:buFontTx/>
              <a:buNone/>
              <a:defRPr sz="2700">
                <a:solidFill>
                  <a:srgbClr val="FFFFFF"/>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1" name="Slide Number"/>
          <p:cNvSpPr txBox="1">
            <a:spLocks noGrp="1"/>
          </p:cNvSpPr>
          <p:nvPr>
            <p:ph type="sldNum" sz="quarter" idx="2"/>
          </p:nvPr>
        </p:nvSpPr>
        <p:spPr>
          <a:xfrm>
            <a:off x="5979516" y="6540500"/>
            <a:ext cx="226619" cy="230530"/>
          </a:xfrm>
          <a:prstGeom prst="rect">
            <a:avLst/>
          </a:prstGeom>
        </p:spPr>
        <p:txBody>
          <a:bodyPr lIns="50800" tIns="50800" rIns="50800" bIns="50800" anchor="t"/>
          <a:lstStyle>
            <a:lvl1pPr algn="ctr" defTabSz="412750">
              <a:defRPr sz="1200">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extLst>
      <p:ext uri="{BB962C8B-B14F-4D97-AF65-F5344CB8AC3E}">
        <p14:creationId xmlns:p14="http://schemas.microsoft.com/office/powerpoint/2010/main" val="111175238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July 30, 2020</a:t>
            </a:r>
          </a:p>
        </p:txBody>
      </p:sp>
      <p:sp>
        <p:nvSpPr>
          <p:cNvPr id="5" name="Footer Placeholder 4"/>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p>
        </p:txBody>
      </p:sp>
      <p:sp>
        <p:nvSpPr>
          <p:cNvPr id="6" name="Slide Number Placeholder 5"/>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3807484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July 30, 2020</a:t>
            </a:r>
          </a:p>
        </p:txBody>
      </p:sp>
      <p:sp>
        <p:nvSpPr>
          <p:cNvPr id="5" name="Footer Placeholder 4"/>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p>
        </p:txBody>
      </p:sp>
      <p:sp>
        <p:nvSpPr>
          <p:cNvPr id="6" name="Slide Number Placeholder 5"/>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4067932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July 30, 2020</a:t>
            </a:r>
          </a:p>
        </p:txBody>
      </p:sp>
      <p:sp>
        <p:nvSpPr>
          <p:cNvPr id="6" name="Footer Placeholder 5"/>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p>
        </p:txBody>
      </p:sp>
      <p:sp>
        <p:nvSpPr>
          <p:cNvPr id="7" name="Slide Number Placeholder 6"/>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415543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July 30, 2020</a:t>
            </a:r>
          </a:p>
        </p:txBody>
      </p:sp>
      <p:sp>
        <p:nvSpPr>
          <p:cNvPr id="8" name="Footer Placeholder 7"/>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p>
        </p:txBody>
      </p:sp>
      <p:sp>
        <p:nvSpPr>
          <p:cNvPr id="9" name="Slide Number Placeholder 8"/>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288979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July 30, 2020</a:t>
            </a:r>
          </a:p>
        </p:txBody>
      </p:sp>
      <p:sp>
        <p:nvSpPr>
          <p:cNvPr id="4" name="Footer Placeholder 3"/>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endParaRPr lang="en-US" dirty="0"/>
          </a:p>
        </p:txBody>
      </p:sp>
      <p:sp>
        <p:nvSpPr>
          <p:cNvPr id="5" name="Slide Number Placeholder 4"/>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1218404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July 30, 2020</a:t>
            </a:r>
          </a:p>
        </p:txBody>
      </p:sp>
      <p:sp>
        <p:nvSpPr>
          <p:cNvPr id="3" name="Footer Placeholder 2"/>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p>
        </p:txBody>
      </p:sp>
      <p:sp>
        <p:nvSpPr>
          <p:cNvPr id="4" name="Slide Number Placeholder 3"/>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1724008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July 30, 2020</a:t>
            </a:r>
          </a:p>
        </p:txBody>
      </p:sp>
      <p:sp>
        <p:nvSpPr>
          <p:cNvPr id="6" name="Footer Placeholder 5"/>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p>
        </p:txBody>
      </p:sp>
      <p:sp>
        <p:nvSpPr>
          <p:cNvPr id="7" name="Slide Number Placeholder 6"/>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2960207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July 30, 2020</a:t>
            </a:r>
          </a:p>
        </p:txBody>
      </p:sp>
      <p:sp>
        <p:nvSpPr>
          <p:cNvPr id="6" name="Footer Placeholder 5"/>
          <p:cNvSpPr>
            <a:spLocks noGrp="1"/>
          </p:cNvSpPr>
          <p:nvPr>
            <p:ph type="ftr" sz="quarter" idx="11"/>
          </p:nvPr>
        </p:nvSpPr>
        <p:spPr/>
        <p:txBody>
          <a:bodyPr/>
          <a:lstStyle>
            <a:lvl1pPr>
              <a:defRPr lang="en-US" sz="900" smtClean="0">
                <a:effectLst/>
              </a:defRPr>
            </a:lvl1pPr>
          </a:lstStyle>
          <a:p>
            <a:r>
              <a:rPr lang="en-US"/>
              <a:t>(c) 2020 Alakai Technologies Corporation. All Rights Reserved.</a:t>
            </a:r>
          </a:p>
        </p:txBody>
      </p:sp>
      <p:sp>
        <p:nvSpPr>
          <p:cNvPr id="7" name="Slide Number Placeholder 6"/>
          <p:cNvSpPr>
            <a:spLocks noGrp="1"/>
          </p:cNvSpPr>
          <p:nvPr>
            <p:ph type="sldNum" sz="quarter" idx="12"/>
          </p:nvPr>
        </p:nvSpPr>
        <p:spPr/>
        <p:txBody>
          <a:bodyPr/>
          <a:lstStyle/>
          <a:p>
            <a:fld id="{C4E9C568-A29D-B849-81D2-D2BD4BFB8722}" type="slidenum">
              <a:rPr lang="en-US" smtClean="0"/>
              <a:t>‹#›</a:t>
            </a:fld>
            <a:endParaRPr lang="en-US"/>
          </a:p>
        </p:txBody>
      </p:sp>
    </p:spTree>
    <p:extLst>
      <p:ext uri="{BB962C8B-B14F-4D97-AF65-F5344CB8AC3E}">
        <p14:creationId xmlns:p14="http://schemas.microsoft.com/office/powerpoint/2010/main" val="356874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14808" y="321637"/>
            <a:ext cx="7446992" cy="648349"/>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149120"/>
            <a:ext cx="10972800" cy="52012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468671"/>
            <a:ext cx="28448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July 30, 2020</a:t>
            </a:r>
          </a:p>
        </p:txBody>
      </p:sp>
      <p:sp>
        <p:nvSpPr>
          <p:cNvPr id="5" name="Footer Placeholder 4"/>
          <p:cNvSpPr>
            <a:spLocks noGrp="1"/>
          </p:cNvSpPr>
          <p:nvPr>
            <p:ph type="ftr" sz="quarter" idx="3"/>
          </p:nvPr>
        </p:nvSpPr>
        <p:spPr>
          <a:xfrm>
            <a:off x="2469503" y="6468671"/>
            <a:ext cx="7252995" cy="365125"/>
          </a:xfrm>
          <a:prstGeom prst="rect">
            <a:avLst/>
          </a:prstGeom>
        </p:spPr>
        <p:txBody>
          <a:bodyPr vert="horz" lIns="91440" tIns="45720" rIns="91440" bIns="45720" rtlCol="0" anchor="ctr"/>
          <a:lstStyle>
            <a:lvl1pPr algn="ctr">
              <a:defRPr lang="en-US" sz="900" smtClean="0">
                <a:effectLst/>
              </a:defRPr>
            </a:lvl1pPr>
          </a:lstStyle>
          <a:p>
            <a:r>
              <a:rPr lang="en-US"/>
              <a:t>(c) 2020 Alakai Technologies Corporation. All Rights Reserved.</a:t>
            </a:r>
          </a:p>
        </p:txBody>
      </p:sp>
      <p:sp>
        <p:nvSpPr>
          <p:cNvPr id="6" name="Slide Number Placeholder 5"/>
          <p:cNvSpPr>
            <a:spLocks noGrp="1"/>
          </p:cNvSpPr>
          <p:nvPr>
            <p:ph type="sldNum" sz="quarter" idx="4"/>
          </p:nvPr>
        </p:nvSpPr>
        <p:spPr>
          <a:xfrm>
            <a:off x="8737600" y="6468671"/>
            <a:ext cx="28448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C4E9C568-A29D-B849-81D2-D2BD4BFB8722}" type="slidenum">
              <a:rPr lang="en-US" smtClean="0"/>
              <a:pPr/>
              <a:t>‹#›</a:t>
            </a:fld>
            <a:endParaRPr lang="en-US"/>
          </a:p>
        </p:txBody>
      </p:sp>
      <p:pic>
        <p:nvPicPr>
          <p:cNvPr id="8" name="Picture 7" descr="A picture containing drawing&#10;&#10;Description automatically generated">
            <a:extLst>
              <a:ext uri="{FF2B5EF4-FFF2-40B4-BE49-F238E27FC236}">
                <a16:creationId xmlns:a16="http://schemas.microsoft.com/office/drawing/2014/main" id="{9234BFD4-9C19-444E-B972-AA1860401626}"/>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10463530" y="220286"/>
            <a:ext cx="1118870" cy="749700"/>
          </a:xfrm>
          <a:prstGeom prst="rect">
            <a:avLst/>
          </a:prstGeom>
        </p:spPr>
      </p:pic>
    </p:spTree>
    <p:extLst>
      <p:ext uri="{BB962C8B-B14F-4D97-AF65-F5344CB8AC3E}">
        <p14:creationId xmlns:p14="http://schemas.microsoft.com/office/powerpoint/2010/main" val="40847771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hdr="0"/>
  <p:txStyles>
    <p:titleStyle>
      <a:lvl1pPr algn="ctr" defTabSz="457200" rtl="0" eaLnBrk="1" latinLnBrk="0" hangingPunct="1">
        <a:spcBef>
          <a:spcPct val="0"/>
        </a:spcBef>
        <a:buNone/>
        <a:defRPr sz="3600" b="0" i="0" kern="1200">
          <a:solidFill>
            <a:schemeClr val="tx1"/>
          </a:solidFill>
          <a:latin typeface="Avenir Next" panose="020B0503020202020204" pitchFamily="34" charset="0"/>
          <a:ea typeface="+mj-ea"/>
          <a:cs typeface="+mj-cs"/>
        </a:defRPr>
      </a:lvl1pPr>
    </p:titleStyle>
    <p:bodyStyle>
      <a:lvl1pPr marL="342900" indent="-342900" algn="l" defTabSz="457200" rtl="0" eaLnBrk="1" latinLnBrk="0" hangingPunct="1">
        <a:spcBef>
          <a:spcPct val="20000"/>
        </a:spcBef>
        <a:buFont typeface="Arial"/>
        <a:buChar char="•"/>
        <a:defRPr sz="2000" b="0" i="0" kern="1200">
          <a:solidFill>
            <a:schemeClr val="tx1"/>
          </a:solidFill>
          <a:latin typeface="Avenir Next" panose="020B0503020202020204" pitchFamily="34" charset="0"/>
          <a:ea typeface="+mn-ea"/>
          <a:cs typeface="+mn-cs"/>
        </a:defRPr>
      </a:lvl1pPr>
      <a:lvl2pPr marL="742950" indent="-285750" algn="l" defTabSz="457200" rtl="0" eaLnBrk="1" latinLnBrk="0" hangingPunct="1">
        <a:spcBef>
          <a:spcPct val="20000"/>
        </a:spcBef>
        <a:buFont typeface="Arial"/>
        <a:buChar char="–"/>
        <a:defRPr sz="1800" b="0" i="0" kern="1200">
          <a:solidFill>
            <a:schemeClr val="tx1"/>
          </a:solidFill>
          <a:latin typeface="Avenir Next" panose="020B0503020202020204" pitchFamily="34" charset="0"/>
          <a:ea typeface="+mn-ea"/>
          <a:cs typeface="+mn-cs"/>
        </a:defRPr>
      </a:lvl2pPr>
      <a:lvl3pPr marL="1143000" indent="-228600" algn="l" defTabSz="457200" rtl="0" eaLnBrk="1" latinLnBrk="0" hangingPunct="1">
        <a:spcBef>
          <a:spcPct val="20000"/>
        </a:spcBef>
        <a:buFont typeface="Arial"/>
        <a:buChar char="•"/>
        <a:defRPr sz="1600" b="0" i="0" kern="1200">
          <a:solidFill>
            <a:schemeClr val="tx1"/>
          </a:solidFill>
          <a:latin typeface="Avenir Next" panose="020B0503020202020204" pitchFamily="34" charset="0"/>
          <a:ea typeface="+mn-ea"/>
          <a:cs typeface="+mn-cs"/>
        </a:defRPr>
      </a:lvl3pPr>
      <a:lvl4pPr marL="1600200" indent="-228600" algn="l" defTabSz="457200" rtl="0" eaLnBrk="1" latinLnBrk="0" hangingPunct="1">
        <a:spcBef>
          <a:spcPct val="20000"/>
        </a:spcBef>
        <a:buFont typeface="Arial"/>
        <a:buChar char="–"/>
        <a:defRPr sz="1400" b="0" i="0" kern="1200">
          <a:solidFill>
            <a:schemeClr val="tx1"/>
          </a:solidFill>
          <a:latin typeface="Avenir Next" panose="020B0503020202020204" pitchFamily="34" charset="0"/>
          <a:ea typeface="+mn-ea"/>
          <a:cs typeface="+mn-cs"/>
        </a:defRPr>
      </a:lvl4pPr>
      <a:lvl5pPr marL="2057400" indent="-228600" algn="l" defTabSz="457200" rtl="0" eaLnBrk="1" latinLnBrk="0" hangingPunct="1">
        <a:spcBef>
          <a:spcPct val="20000"/>
        </a:spcBef>
        <a:buFont typeface="Arial"/>
        <a:buChar char="»"/>
        <a:defRPr sz="1400" b="0" i="0" kern="1200">
          <a:solidFill>
            <a:schemeClr val="tx1"/>
          </a:solidFill>
          <a:latin typeface="Avenir Next" panose="020B0503020202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4.tiff"/><Relationship Id="rId4" Type="http://schemas.openxmlformats.org/officeDocument/2006/relationships/image" Target="../media/image33.tif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hyperlink" Target="https://blog.ballard.com/fuel-cell-price-drop"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hydrogencouncil.com/wp-content/uploads/2020/01/Path-to-Hydrogen-Competitiveness_Full-Study-1.pdf" TargetMode="External"/><Relationship Id="rId5" Type="http://schemas.openxmlformats.org/officeDocument/2006/relationships/hyperlink" Target="https://hydrogencouncil.com/en/path-to-hydrogen-competitiveness-a-cost-perspective/" TargetMode="External"/><Relationship Id="rId4" Type="http://schemas.openxmlformats.org/officeDocument/2006/relationships/hyperlink" Target="https://news.microsoft.com/innovation-stories/hydrogen-datacenter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3.jpeg"/><Relationship Id="rId7" Type="http://schemas.openxmlformats.org/officeDocument/2006/relationships/hyperlink" Target="https://en.wikipedia.org/wiki/Federal_Aviation_Administra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quizit.deviantart.com/art/NASA-Wormball-609280822"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tiff"/><Relationship Id="rId4" Type="http://schemas.openxmlformats.org/officeDocument/2006/relationships/image" Target="../media/image2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77928"/>
            <a:ext cx="10363200" cy="1470025"/>
          </a:xfrm>
        </p:spPr>
        <p:txBody>
          <a:bodyPr/>
          <a:lstStyle/>
          <a:p>
            <a:r>
              <a:rPr lang="en-US" sz="4000" dirty="0"/>
              <a:t>eVTOL Air Vehicles – </a:t>
            </a:r>
            <a:br>
              <a:rPr lang="en-US" sz="4000" dirty="0"/>
            </a:br>
            <a:r>
              <a:rPr lang="en-US" sz="4000" dirty="0"/>
              <a:t>The Killer App for Hydrogen?</a:t>
            </a:r>
          </a:p>
        </p:txBody>
      </p:sp>
      <p:sp>
        <p:nvSpPr>
          <p:cNvPr id="3" name="Subtitle 2"/>
          <p:cNvSpPr>
            <a:spLocks noGrp="1"/>
          </p:cNvSpPr>
          <p:nvPr>
            <p:ph type="subTitle" idx="1"/>
          </p:nvPr>
        </p:nvSpPr>
        <p:spPr>
          <a:xfrm>
            <a:off x="1828800" y="3165230"/>
            <a:ext cx="8534400" cy="2671443"/>
          </a:xfrm>
        </p:spPr>
        <p:txBody>
          <a:bodyPr>
            <a:noAutofit/>
          </a:bodyPr>
          <a:lstStyle/>
          <a:p>
            <a:pPr>
              <a:spcBef>
                <a:spcPts val="0"/>
              </a:spcBef>
            </a:pPr>
            <a:r>
              <a:rPr lang="en-US" dirty="0">
                <a:solidFill>
                  <a:schemeClr val="tx1"/>
                </a:solidFill>
              </a:rPr>
              <a:t>NC A&amp;T ACIT-TECHLAV Seminar Series</a:t>
            </a:r>
          </a:p>
          <a:p>
            <a:pPr>
              <a:spcBef>
                <a:spcPts val="0"/>
              </a:spcBef>
            </a:pPr>
            <a:r>
              <a:rPr lang="en-US" dirty="0">
                <a:solidFill>
                  <a:schemeClr val="tx1"/>
                </a:solidFill>
              </a:rPr>
              <a:t>NASA ULI S2A2 Project</a:t>
            </a:r>
          </a:p>
          <a:p>
            <a:pPr>
              <a:spcBef>
                <a:spcPts val="0"/>
              </a:spcBef>
            </a:pPr>
            <a:r>
              <a:rPr lang="en-US">
                <a:solidFill>
                  <a:schemeClr val="tx1"/>
                </a:solidFill>
              </a:rPr>
              <a:t>October 2, </a:t>
            </a:r>
            <a:r>
              <a:rPr lang="en-US" dirty="0">
                <a:solidFill>
                  <a:schemeClr val="tx1"/>
                </a:solidFill>
              </a:rPr>
              <a:t>2020</a:t>
            </a:r>
          </a:p>
          <a:p>
            <a:pPr>
              <a:spcBef>
                <a:spcPts val="0"/>
              </a:spcBef>
            </a:pPr>
            <a:endParaRPr lang="en-US" dirty="0">
              <a:solidFill>
                <a:schemeClr val="tx1"/>
              </a:solidFill>
            </a:endParaRPr>
          </a:p>
          <a:p>
            <a:pPr>
              <a:spcBef>
                <a:spcPts val="0"/>
              </a:spcBef>
            </a:pPr>
            <a:endParaRPr lang="en-US" dirty="0">
              <a:solidFill>
                <a:schemeClr val="tx1"/>
              </a:solidFill>
            </a:endParaRPr>
          </a:p>
          <a:p>
            <a:pPr>
              <a:spcBef>
                <a:spcPts val="0"/>
              </a:spcBef>
            </a:pPr>
            <a:r>
              <a:rPr lang="en-US" dirty="0">
                <a:solidFill>
                  <a:schemeClr val="tx1"/>
                </a:solidFill>
              </a:rPr>
              <a:t>Dr. Bruce J. Holmes</a:t>
            </a:r>
            <a:br>
              <a:rPr lang="en-US" dirty="0">
                <a:solidFill>
                  <a:schemeClr val="tx1"/>
                </a:solidFill>
              </a:rPr>
            </a:br>
            <a:r>
              <a:rPr lang="en-US" sz="1600" dirty="0">
                <a:solidFill>
                  <a:schemeClr val="tx1"/>
                </a:solidFill>
              </a:rPr>
              <a:t>D.E., FAIAA, FRAeS, Comm, Instr, AMEL, ASEL, ASES, CFI, AIGI, C525, FAA Master Pilot</a:t>
            </a:r>
          </a:p>
          <a:p>
            <a:pPr>
              <a:spcBef>
                <a:spcPts val="0"/>
              </a:spcBef>
            </a:pPr>
            <a:r>
              <a:rPr lang="en-US" dirty="0">
                <a:solidFill>
                  <a:schemeClr val="tx1"/>
                </a:solidFill>
              </a:rPr>
              <a:t>Chief Technology Officer</a:t>
            </a:r>
            <a:br>
              <a:rPr lang="en-US" dirty="0">
                <a:solidFill>
                  <a:schemeClr val="tx1"/>
                </a:solidFill>
              </a:rPr>
            </a:br>
            <a:r>
              <a:rPr lang="en-US" dirty="0">
                <a:solidFill>
                  <a:schemeClr val="tx1"/>
                </a:solidFill>
              </a:rPr>
              <a:t>Skai (an Alakai Technologies Company)</a:t>
            </a:r>
          </a:p>
        </p:txBody>
      </p:sp>
      <p:sp>
        <p:nvSpPr>
          <p:cNvPr id="5" name="Footer Placeholder 4">
            <a:extLst>
              <a:ext uri="{FF2B5EF4-FFF2-40B4-BE49-F238E27FC236}">
                <a16:creationId xmlns:a16="http://schemas.microsoft.com/office/drawing/2014/main" id="{6134F0DE-87F6-2A4D-8C79-645D30A0AB5D}"/>
              </a:ext>
            </a:extLst>
          </p:cNvPr>
          <p:cNvSpPr>
            <a:spLocks noGrp="1"/>
          </p:cNvSpPr>
          <p:nvPr>
            <p:ph type="ftr" sz="quarter" idx="11"/>
          </p:nvPr>
        </p:nvSpPr>
        <p:spPr/>
        <p:txBody>
          <a:bodyPr/>
          <a:lstStyle/>
          <a:p>
            <a:r>
              <a:rPr lang="en-US"/>
              <a:t>(c) 2020 Alakai Technologies Corporation. All Rights Reserved.</a:t>
            </a:r>
          </a:p>
        </p:txBody>
      </p:sp>
      <p:sp>
        <p:nvSpPr>
          <p:cNvPr id="7" name="Date Placeholder 6">
            <a:extLst>
              <a:ext uri="{FF2B5EF4-FFF2-40B4-BE49-F238E27FC236}">
                <a16:creationId xmlns:a16="http://schemas.microsoft.com/office/drawing/2014/main" id="{27064C82-16B3-F946-B5BD-BEF2433D3E82}"/>
              </a:ext>
            </a:extLst>
          </p:cNvPr>
          <p:cNvSpPr>
            <a:spLocks noGrp="1"/>
          </p:cNvSpPr>
          <p:nvPr>
            <p:ph type="dt" sz="half" idx="10"/>
          </p:nvPr>
        </p:nvSpPr>
        <p:spPr/>
        <p:txBody>
          <a:bodyPr/>
          <a:lstStyle/>
          <a:p>
            <a:r>
              <a:rPr lang="en-US"/>
              <a:t>July 30, 2020</a:t>
            </a:r>
          </a:p>
        </p:txBody>
      </p:sp>
      <p:sp>
        <p:nvSpPr>
          <p:cNvPr id="8" name="Slide Number Placeholder 7">
            <a:extLst>
              <a:ext uri="{FF2B5EF4-FFF2-40B4-BE49-F238E27FC236}">
                <a16:creationId xmlns:a16="http://schemas.microsoft.com/office/drawing/2014/main" id="{E2B0D317-5F49-CF47-8846-3C1A280240F1}"/>
              </a:ext>
            </a:extLst>
          </p:cNvPr>
          <p:cNvSpPr>
            <a:spLocks noGrp="1"/>
          </p:cNvSpPr>
          <p:nvPr>
            <p:ph type="sldNum" sz="quarter" idx="12"/>
          </p:nvPr>
        </p:nvSpPr>
        <p:spPr/>
        <p:txBody>
          <a:bodyPr/>
          <a:lstStyle/>
          <a:p>
            <a:fld id="{C4E9C568-A29D-B849-81D2-D2BD4BFB8722}" type="slidenum">
              <a:rPr lang="en-US" smtClean="0"/>
              <a:t>1</a:t>
            </a:fld>
            <a:endParaRPr lang="en-US"/>
          </a:p>
        </p:txBody>
      </p:sp>
      <p:pic>
        <p:nvPicPr>
          <p:cNvPr id="9" name="Image" descr="Image">
            <a:extLst>
              <a:ext uri="{FF2B5EF4-FFF2-40B4-BE49-F238E27FC236}">
                <a16:creationId xmlns:a16="http://schemas.microsoft.com/office/drawing/2014/main" id="{128D32C3-FCCB-DE49-8119-39B3A13557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399" y="427413"/>
            <a:ext cx="1928645" cy="750515"/>
          </a:xfrm>
          <a:prstGeom prst="rect">
            <a:avLst/>
          </a:prstGeom>
          <a:ln w="12700">
            <a:miter lim="400000"/>
          </a:ln>
        </p:spPr>
      </p:pic>
    </p:spTree>
    <p:extLst>
      <p:ext uri="{BB962C8B-B14F-4D97-AF65-F5344CB8AC3E}">
        <p14:creationId xmlns:p14="http://schemas.microsoft.com/office/powerpoint/2010/main" val="1367638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25"/>
          <p:cNvPicPr preferRelativeResize="0"/>
          <p:nvPr/>
        </p:nvPicPr>
        <p:blipFill>
          <a:blip r:embed="rId3" cstate="email">
            <a:alphaModFix/>
            <a:extLst>
              <a:ext uri="{BEBA8EAE-BF5A-486C-A8C5-ECC9F3942E4B}">
                <a14:imgProps xmlns:a14="http://schemas.microsoft.com/office/drawing/2010/main">
                  <a14:imgLayer r:embed="rId4">
                    <a14:imgEffect>
                      <a14:sharpenSoften amount="100000"/>
                    </a14:imgEffect>
                    <a14:imgEffect>
                      <a14:brightnessContrast bright="2000" contrast="-44000"/>
                    </a14:imgEffect>
                  </a14:imgLayer>
                </a14:imgProps>
              </a:ext>
              <a:ext uri="{28A0092B-C50C-407E-A947-70E740481C1C}">
                <a14:useLocalDpi xmlns:a14="http://schemas.microsoft.com/office/drawing/2010/main"/>
              </a:ext>
            </a:extLst>
          </a:blip>
          <a:stretch>
            <a:fillRect/>
          </a:stretch>
        </p:blipFill>
        <p:spPr>
          <a:xfrm>
            <a:off x="1335029" y="25833"/>
            <a:ext cx="9521952" cy="5356851"/>
          </a:xfrm>
          <a:prstGeom prst="rect">
            <a:avLst/>
          </a:prstGeom>
          <a:noFill/>
          <a:ln>
            <a:noFill/>
          </a:ln>
        </p:spPr>
      </p:pic>
      <p:sp>
        <p:nvSpPr>
          <p:cNvPr id="350" name="Google Shape;350;p25"/>
          <p:cNvSpPr/>
          <p:nvPr/>
        </p:nvSpPr>
        <p:spPr>
          <a:xfrm>
            <a:off x="0" y="5923295"/>
            <a:ext cx="12192000" cy="190000"/>
          </a:xfrm>
          <a:prstGeom prst="rect">
            <a:avLst/>
          </a:prstGeom>
          <a:gradFill>
            <a:gsLst>
              <a:gs pos="0">
                <a:srgbClr val="F2F2F2"/>
              </a:gs>
              <a:gs pos="100000">
                <a:srgbClr val="A6A6A6"/>
              </a:gs>
            </a:gsLst>
            <a:path path="circle">
              <a:fillToRect l="50000" t="50000" r="50000" b="50000"/>
            </a:path>
            <a:tileRect/>
          </a:gradFill>
          <a:ln>
            <a:noFill/>
          </a:ln>
        </p:spPr>
        <p:txBody>
          <a:bodyPr spcFirstLastPara="1" wrap="square" lIns="121900" tIns="121900" rIns="121900" bIns="121900" anchor="ctr" anchorCtr="0">
            <a:noAutofit/>
          </a:bodyPr>
          <a:lstStyle/>
          <a:p>
            <a:endParaRPr sz="2400"/>
          </a:p>
        </p:txBody>
      </p:sp>
      <p:sp>
        <p:nvSpPr>
          <p:cNvPr id="351" name="Google Shape;351;p25"/>
          <p:cNvSpPr/>
          <p:nvPr/>
        </p:nvSpPr>
        <p:spPr>
          <a:xfrm>
            <a:off x="0" y="5980800"/>
            <a:ext cx="12192000" cy="877200"/>
          </a:xfrm>
          <a:prstGeom prst="rect">
            <a:avLst/>
          </a:prstGeom>
          <a:gradFill>
            <a:gsLst>
              <a:gs pos="0">
                <a:srgbClr val="424242"/>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52" name="Google Shape;352;p2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216612" y="6063300"/>
            <a:ext cx="932017" cy="655267"/>
          </a:xfrm>
          <a:prstGeom prst="rect">
            <a:avLst/>
          </a:prstGeom>
          <a:noFill/>
          <a:ln>
            <a:noFill/>
          </a:ln>
        </p:spPr>
      </p:pic>
      <p:sp>
        <p:nvSpPr>
          <p:cNvPr id="354" name="Google Shape;354;p25"/>
          <p:cNvSpPr txBox="1"/>
          <p:nvPr/>
        </p:nvSpPr>
        <p:spPr>
          <a:xfrm>
            <a:off x="39600" y="43451"/>
            <a:ext cx="12152400" cy="518800"/>
          </a:xfrm>
          <a:prstGeom prst="rect">
            <a:avLst/>
          </a:prstGeom>
          <a:noFill/>
          <a:ln>
            <a:noFill/>
          </a:ln>
        </p:spPr>
        <p:txBody>
          <a:bodyPr spcFirstLastPara="1" wrap="square" lIns="121900" tIns="121900" rIns="121900" bIns="121900" anchor="t" anchorCtr="0">
            <a:noAutofit/>
          </a:bodyPr>
          <a:lstStyle/>
          <a:p>
            <a:pPr algn="ctr"/>
            <a:r>
              <a:rPr lang="en" sz="2667" dirty="0">
                <a:solidFill>
                  <a:srgbClr val="479FDF"/>
                </a:solidFill>
                <a:latin typeface="Avenir"/>
                <a:ea typeface="Avenir"/>
                <a:cs typeface="Avenir"/>
                <a:sym typeface="Avenir"/>
              </a:rPr>
              <a:t>Hydrogen Lifecycle and Benefits </a:t>
            </a:r>
            <a:endParaRPr sz="2667" dirty="0">
              <a:solidFill>
                <a:srgbClr val="479FDF"/>
              </a:solidFill>
              <a:latin typeface="Avenir"/>
              <a:ea typeface="Avenir"/>
              <a:cs typeface="Avenir"/>
              <a:sym typeface="Avenir"/>
            </a:endParaRPr>
          </a:p>
        </p:txBody>
      </p:sp>
      <p:sp>
        <p:nvSpPr>
          <p:cNvPr id="356" name="Google Shape;356;p25"/>
          <p:cNvSpPr txBox="1"/>
          <p:nvPr/>
        </p:nvSpPr>
        <p:spPr>
          <a:xfrm>
            <a:off x="7642967" y="3611667"/>
            <a:ext cx="1704000" cy="1023200"/>
          </a:xfrm>
          <a:prstGeom prst="rect">
            <a:avLst/>
          </a:prstGeom>
          <a:noFill/>
          <a:ln>
            <a:noFill/>
          </a:ln>
        </p:spPr>
        <p:txBody>
          <a:bodyPr spcFirstLastPara="1" wrap="square" lIns="121900" tIns="121900" rIns="121900" bIns="121900" anchor="t" anchorCtr="0">
            <a:noAutofit/>
          </a:bodyPr>
          <a:lstStyle/>
          <a:p>
            <a:r>
              <a:rPr lang="en" sz="2400">
                <a:solidFill>
                  <a:srgbClr val="999999"/>
                </a:solidFill>
                <a:latin typeface="Avenir"/>
                <a:ea typeface="Avenir"/>
                <a:cs typeface="Avenir"/>
                <a:sym typeface="Avenir"/>
              </a:rPr>
              <a:t>10k-15k</a:t>
            </a:r>
            <a:endParaRPr sz="2400">
              <a:solidFill>
                <a:srgbClr val="999999"/>
              </a:solidFill>
              <a:latin typeface="Avenir"/>
              <a:ea typeface="Avenir"/>
              <a:cs typeface="Avenir"/>
              <a:sym typeface="Avenir"/>
            </a:endParaRPr>
          </a:p>
          <a:p>
            <a:r>
              <a:rPr lang="en" sz="1333" b="1">
                <a:solidFill>
                  <a:srgbClr val="999999"/>
                </a:solidFill>
                <a:latin typeface="Avenir"/>
                <a:ea typeface="Avenir"/>
                <a:cs typeface="Avenir"/>
                <a:sym typeface="Avenir"/>
              </a:rPr>
              <a:t>Flight hours Fuel Cell Life-cycle</a:t>
            </a:r>
            <a:endParaRPr sz="1333" b="1">
              <a:solidFill>
                <a:srgbClr val="999999"/>
              </a:solidFill>
              <a:latin typeface="Avenir"/>
              <a:ea typeface="Avenir"/>
              <a:cs typeface="Avenir"/>
              <a:sym typeface="Avenir"/>
            </a:endParaRPr>
          </a:p>
        </p:txBody>
      </p:sp>
      <p:sp>
        <p:nvSpPr>
          <p:cNvPr id="357" name="Google Shape;357;p25"/>
          <p:cNvSpPr txBox="1"/>
          <p:nvPr/>
        </p:nvSpPr>
        <p:spPr>
          <a:xfrm>
            <a:off x="-39600" y="5309280"/>
            <a:ext cx="12271200" cy="877200"/>
          </a:xfrm>
          <a:prstGeom prst="rect">
            <a:avLst/>
          </a:prstGeom>
          <a:noFill/>
          <a:ln>
            <a:noFill/>
          </a:ln>
        </p:spPr>
        <p:txBody>
          <a:bodyPr spcFirstLastPara="1" wrap="square" lIns="121900" tIns="121900" rIns="121900" bIns="121900" anchor="t" anchorCtr="0">
            <a:noAutofit/>
          </a:bodyPr>
          <a:lstStyle/>
          <a:p>
            <a:pPr algn="ctr"/>
            <a:r>
              <a:rPr lang="en" sz="2267">
                <a:solidFill>
                  <a:srgbClr val="434343"/>
                </a:solidFill>
                <a:latin typeface="Overpass"/>
                <a:ea typeface="Overpass"/>
                <a:cs typeface="Overpass"/>
                <a:sym typeface="Overpass"/>
              </a:rPr>
              <a:t>Hydrogen provides </a:t>
            </a:r>
            <a:r>
              <a:rPr lang="en" sz="2267" b="1">
                <a:solidFill>
                  <a:srgbClr val="479FDF"/>
                </a:solidFill>
                <a:latin typeface="Overpass"/>
                <a:ea typeface="Overpass"/>
                <a:cs typeface="Overpass"/>
                <a:sym typeface="Overpass"/>
              </a:rPr>
              <a:t>2-3X greater power density</a:t>
            </a:r>
            <a:r>
              <a:rPr lang="en" sz="2267">
                <a:solidFill>
                  <a:srgbClr val="479FDF"/>
                </a:solidFill>
                <a:latin typeface="Overpass"/>
                <a:ea typeface="Overpass"/>
                <a:cs typeface="Overpass"/>
                <a:sym typeface="Overpass"/>
              </a:rPr>
              <a:t> </a:t>
            </a:r>
            <a:r>
              <a:rPr lang="en" sz="2267">
                <a:solidFill>
                  <a:srgbClr val="434343"/>
                </a:solidFill>
                <a:latin typeface="Overpass"/>
                <a:ea typeface="Overpass"/>
                <a:cs typeface="Overpass"/>
                <a:sym typeface="Overpass"/>
              </a:rPr>
              <a:t>than lithium ion batteries.</a:t>
            </a:r>
            <a:endParaRPr sz="2267">
              <a:solidFill>
                <a:srgbClr val="434343"/>
              </a:solidFill>
              <a:latin typeface="Overpass"/>
              <a:ea typeface="Overpass"/>
              <a:cs typeface="Overpass"/>
              <a:sym typeface="Overpass"/>
            </a:endParaRPr>
          </a:p>
          <a:p>
            <a:pPr algn="ctr"/>
            <a:endParaRPr sz="2267">
              <a:solidFill>
                <a:srgbClr val="479FDF"/>
              </a:solidFill>
              <a:latin typeface="Overpass"/>
              <a:ea typeface="Overpass"/>
              <a:cs typeface="Overpass"/>
              <a:sym typeface="Overpass"/>
            </a:endParaRPr>
          </a:p>
        </p:txBody>
      </p:sp>
      <p:sp>
        <p:nvSpPr>
          <p:cNvPr id="358" name="Google Shape;358;p25"/>
          <p:cNvSpPr txBox="1"/>
          <p:nvPr/>
        </p:nvSpPr>
        <p:spPr>
          <a:xfrm>
            <a:off x="0" y="6216927"/>
            <a:ext cx="12192000" cy="50164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 sz="2133" dirty="0">
                <a:solidFill>
                  <a:schemeClr val="lt1"/>
                </a:solidFill>
                <a:latin typeface="Avenir"/>
                <a:ea typeface="Avenir"/>
                <a:cs typeface="Avenir"/>
                <a:sym typeface="Avenir"/>
              </a:rPr>
              <a:t>Fueled by Hydrogen, Powered by Simplicity</a:t>
            </a:r>
            <a:endParaRPr sz="2133" dirty="0">
              <a:solidFill>
                <a:srgbClr val="FFFFFF"/>
              </a:solidFill>
              <a:latin typeface="Avenir"/>
              <a:ea typeface="Avenir"/>
              <a:cs typeface="Avenir"/>
              <a:sym typeface="Avenir"/>
            </a:endParaRPr>
          </a:p>
        </p:txBody>
      </p:sp>
    </p:spTree>
    <p:extLst>
      <p:ext uri="{BB962C8B-B14F-4D97-AF65-F5344CB8AC3E}">
        <p14:creationId xmlns:p14="http://schemas.microsoft.com/office/powerpoint/2010/main" val="2483449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47FF-55C1-4DA8-B58E-AD4DF4658D45}"/>
              </a:ext>
            </a:extLst>
          </p:cNvPr>
          <p:cNvSpPr>
            <a:spLocks noGrp="1"/>
          </p:cNvSpPr>
          <p:nvPr>
            <p:ph type="title"/>
          </p:nvPr>
        </p:nvSpPr>
        <p:spPr>
          <a:xfrm>
            <a:off x="1594499" y="321638"/>
            <a:ext cx="8128000" cy="648349"/>
          </a:xfrm>
        </p:spPr>
        <p:txBody>
          <a:bodyPr/>
          <a:lstStyle/>
          <a:p>
            <a:r>
              <a:rPr lang="en-US"/>
              <a:t>Automation to Autonomy Roadmap</a:t>
            </a:r>
          </a:p>
        </p:txBody>
      </p:sp>
      <p:sp>
        <p:nvSpPr>
          <p:cNvPr id="4" name="Date Placeholder 3">
            <a:extLst>
              <a:ext uri="{FF2B5EF4-FFF2-40B4-BE49-F238E27FC236}">
                <a16:creationId xmlns:a16="http://schemas.microsoft.com/office/drawing/2014/main" id="{299A73B8-EFFD-4622-BBF0-A9A0D46DD6C5}"/>
              </a:ext>
            </a:extLst>
          </p:cNvPr>
          <p:cNvSpPr>
            <a:spLocks noGrp="1"/>
          </p:cNvSpPr>
          <p:nvPr>
            <p:ph type="dt" sz="half" idx="10"/>
          </p:nvPr>
        </p:nvSpPr>
        <p:spPr/>
        <p:txBody>
          <a:bodyPr/>
          <a:lstStyle/>
          <a:p>
            <a:pPr hangingPunct="1"/>
            <a:r>
              <a:rPr lang="en-US" kern="1200">
                <a:solidFill>
                  <a:prstClr val="black">
                    <a:tint val="75000"/>
                  </a:prstClr>
                </a:solidFill>
                <a:latin typeface="Calibri"/>
                <a:ea typeface="+mn-ea"/>
                <a:cs typeface="+mn-cs"/>
              </a:rPr>
              <a:t>July 30, 2020</a:t>
            </a:r>
          </a:p>
        </p:txBody>
      </p:sp>
      <p:sp>
        <p:nvSpPr>
          <p:cNvPr id="6" name="Slide Number Placeholder 5">
            <a:extLst>
              <a:ext uri="{FF2B5EF4-FFF2-40B4-BE49-F238E27FC236}">
                <a16:creationId xmlns:a16="http://schemas.microsoft.com/office/drawing/2014/main" id="{CDA5BF7A-858F-4FAB-AA6E-AA1682EF82D5}"/>
              </a:ext>
            </a:extLst>
          </p:cNvPr>
          <p:cNvSpPr>
            <a:spLocks noGrp="1"/>
          </p:cNvSpPr>
          <p:nvPr>
            <p:ph type="sldNum" sz="quarter" idx="12"/>
          </p:nvPr>
        </p:nvSpPr>
        <p:spPr/>
        <p:txBody>
          <a:bodyPr/>
          <a:lstStyle/>
          <a:p>
            <a:pPr hangingPunct="1"/>
            <a:fld id="{C4E9C568-A29D-B849-81D2-D2BD4BFB8722}" type="slidenum">
              <a:rPr lang="en-US" kern="1200">
                <a:solidFill>
                  <a:prstClr val="black">
                    <a:tint val="75000"/>
                  </a:prstClr>
                </a:solidFill>
                <a:latin typeface="Calibri"/>
                <a:ea typeface="+mn-ea"/>
                <a:cs typeface="+mn-cs"/>
              </a:rPr>
              <a:pPr hangingPunct="1"/>
              <a:t>11</a:t>
            </a:fld>
            <a:endParaRPr lang="en-US" kern="1200">
              <a:solidFill>
                <a:prstClr val="black">
                  <a:tint val="75000"/>
                </a:prstClr>
              </a:solidFill>
              <a:latin typeface="Calibri"/>
              <a:ea typeface="+mn-ea"/>
              <a:cs typeface="+mn-cs"/>
            </a:endParaRPr>
          </a:p>
        </p:txBody>
      </p:sp>
      <p:graphicFrame>
        <p:nvGraphicFramePr>
          <p:cNvPr id="8" name="Diagram 7">
            <a:extLst>
              <a:ext uri="{FF2B5EF4-FFF2-40B4-BE49-F238E27FC236}">
                <a16:creationId xmlns:a16="http://schemas.microsoft.com/office/drawing/2014/main" id="{2237EB29-8B2B-450B-8999-D39B0827AC7A}"/>
              </a:ext>
            </a:extLst>
          </p:cNvPr>
          <p:cNvGraphicFramePr/>
          <p:nvPr>
            <p:extLst>
              <p:ext uri="{D42A27DB-BD31-4B8C-83A1-F6EECF244321}">
                <p14:modId xmlns:p14="http://schemas.microsoft.com/office/powerpoint/2010/main" val="2533020597"/>
              </p:ext>
            </p:extLst>
          </p:nvPr>
        </p:nvGraphicFramePr>
        <p:xfrm>
          <a:off x="420771" y="887794"/>
          <a:ext cx="10809723" cy="5580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extBox 12">
            <a:extLst>
              <a:ext uri="{FF2B5EF4-FFF2-40B4-BE49-F238E27FC236}">
                <a16:creationId xmlns:a16="http://schemas.microsoft.com/office/drawing/2014/main" id="{74C49A35-A1FC-4A1A-A555-6E4517E6375F}"/>
              </a:ext>
            </a:extLst>
          </p:cNvPr>
          <p:cNvSpPr txBox="1"/>
          <p:nvPr/>
        </p:nvSpPr>
        <p:spPr>
          <a:xfrm>
            <a:off x="6432287" y="1197123"/>
            <a:ext cx="5329331" cy="1343958"/>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25400" tIns="25400" rIns="25400" bIns="25400" numCol="1" spcCol="38100" rtlCol="0" anchor="ctr">
            <a:spAutoFit/>
          </a:bodyPr>
          <a:lstStyle>
            <a:defPPr>
              <a:defRPr lang="en-US"/>
            </a:defPPr>
            <a:lvl1pPr algn="ctr">
              <a:defRPr sz="2000">
                <a:solidFill>
                  <a:srgbClr val="000000"/>
                </a:solidFill>
                <a:latin typeface="Avenir Next" panose="020B0503020202020204" pitchFamily="34" charset="0"/>
              </a:defRPr>
            </a:lvl1pPr>
          </a:lstStyle>
          <a:p>
            <a:pPr algn="l"/>
            <a:r>
              <a:rPr lang="en-US" sz="2400" dirty="0"/>
              <a:t>NASA ULI S2A2 Project Support:</a:t>
            </a:r>
          </a:p>
          <a:p>
            <a:pPr marL="347663" lvl="1" indent="-317500">
              <a:buFont typeface="Arial" panose="020B0604020202020204" pitchFamily="34" charset="0"/>
              <a:buChar char="•"/>
            </a:pPr>
            <a:r>
              <a:rPr lang="en-US" sz="2000" dirty="0"/>
              <a:t>Access to Flight Test Data Acquisition</a:t>
            </a:r>
          </a:p>
          <a:p>
            <a:pPr marL="347663" lvl="1" indent="-317500">
              <a:buFont typeface="Arial" panose="020B0604020202020204" pitchFamily="34" charset="0"/>
              <a:buChar char="•"/>
            </a:pPr>
            <a:r>
              <a:rPr lang="en-US" sz="2000" dirty="0"/>
              <a:t>Simplified Vehicle Operational Capability (SVO)</a:t>
            </a:r>
          </a:p>
          <a:p>
            <a:pPr marL="347663" lvl="1" indent="-317500">
              <a:buFont typeface="Arial" panose="020B0604020202020204" pitchFamily="34" charset="0"/>
              <a:buChar char="•"/>
            </a:pPr>
            <a:r>
              <a:rPr lang="en-US" sz="2000" dirty="0"/>
              <a:t>Simulation Capability</a:t>
            </a:r>
          </a:p>
        </p:txBody>
      </p:sp>
      <p:sp>
        <p:nvSpPr>
          <p:cNvPr id="44" name="Footer Placeholder 43">
            <a:extLst>
              <a:ext uri="{FF2B5EF4-FFF2-40B4-BE49-F238E27FC236}">
                <a16:creationId xmlns:a16="http://schemas.microsoft.com/office/drawing/2014/main" id="{82AE0E5E-EFB6-4EBA-B589-EC17C7074274}"/>
              </a:ext>
            </a:extLst>
          </p:cNvPr>
          <p:cNvSpPr>
            <a:spLocks noGrp="1"/>
          </p:cNvSpPr>
          <p:nvPr>
            <p:ph type="ftr" sz="quarter" idx="11"/>
          </p:nvPr>
        </p:nvSpPr>
        <p:spPr/>
        <p:txBody>
          <a:bodyPr/>
          <a:lstStyle/>
          <a:p>
            <a:r>
              <a:rPr lang="en-US"/>
              <a:t>(c) 2020 Alakai Technologies Corporation. All Rights Reserved.</a:t>
            </a:r>
          </a:p>
        </p:txBody>
      </p:sp>
      <p:sp>
        <p:nvSpPr>
          <p:cNvPr id="3" name="TextBox 2">
            <a:extLst>
              <a:ext uri="{FF2B5EF4-FFF2-40B4-BE49-F238E27FC236}">
                <a16:creationId xmlns:a16="http://schemas.microsoft.com/office/drawing/2014/main" id="{A1242B62-B1C6-5144-90B7-F5FBA40C041C}"/>
              </a:ext>
            </a:extLst>
          </p:cNvPr>
          <p:cNvSpPr txBox="1"/>
          <p:nvPr/>
        </p:nvSpPr>
        <p:spPr>
          <a:xfrm>
            <a:off x="249000" y="1359333"/>
            <a:ext cx="5896742" cy="3416320"/>
          </a:xfrm>
          <a:prstGeom prst="rect">
            <a:avLst/>
          </a:prstGeom>
          <a:noFill/>
        </p:spPr>
        <p:txBody>
          <a:bodyPr wrap="none" rtlCol="0">
            <a:spAutoFit/>
          </a:bodyPr>
          <a:lstStyle/>
          <a:p>
            <a:pPr lvl="0"/>
            <a:r>
              <a:rPr lang="en-US" sz="2400" dirty="0">
                <a:latin typeface="Avenir Next" panose="020B0503020202020204" pitchFamily="34" charset="0"/>
              </a:rPr>
              <a:t>A. Piloted (initial release)</a:t>
            </a:r>
          </a:p>
          <a:p>
            <a:pPr lvl="0"/>
            <a:endParaRPr lang="en-US" sz="2400" dirty="0">
              <a:latin typeface="Avenir Next" panose="020B0503020202020204" pitchFamily="34" charset="0"/>
            </a:endParaRPr>
          </a:p>
          <a:p>
            <a:pPr lvl="0"/>
            <a:r>
              <a:rPr lang="en-US" sz="2400" dirty="0">
                <a:latin typeface="Avenir Next" panose="020B0503020202020204" pitchFamily="34" charset="0"/>
              </a:rPr>
              <a:t>B. Piloted with Automation:</a:t>
            </a:r>
          </a:p>
          <a:p>
            <a:pPr lvl="1"/>
            <a:r>
              <a:rPr lang="en-US" sz="2400" dirty="0">
                <a:latin typeface="Avenir Next" panose="020B0503020202020204" pitchFamily="34" charset="0"/>
              </a:rPr>
              <a:t>1. Fully Manual -&gt; </a:t>
            </a:r>
          </a:p>
          <a:p>
            <a:pPr lvl="1"/>
            <a:r>
              <a:rPr lang="en-US" sz="2400" dirty="0">
                <a:latin typeface="Avenir Next" panose="020B0503020202020204" pitchFamily="34" charset="0"/>
              </a:rPr>
              <a:t>2. Stabilized -&gt; en route/approach -&gt; </a:t>
            </a:r>
          </a:p>
          <a:p>
            <a:pPr lvl="1"/>
            <a:r>
              <a:rPr lang="en-US" sz="2400" dirty="0">
                <a:latin typeface="Avenir Next" panose="020B0503020202020204" pitchFamily="34" charset="0"/>
              </a:rPr>
              <a:t>3. Auto take-off/landing -&gt; </a:t>
            </a:r>
          </a:p>
          <a:p>
            <a:pPr lvl="1"/>
            <a:r>
              <a:rPr lang="en-US" sz="2400" dirty="0">
                <a:latin typeface="Avenir Next" panose="020B0503020202020204" pitchFamily="34" charset="0"/>
              </a:rPr>
              <a:t>4. Obstacle Avoidance</a:t>
            </a:r>
          </a:p>
          <a:p>
            <a:pPr lvl="0"/>
            <a:endParaRPr lang="en-US" sz="2400" dirty="0">
              <a:latin typeface="Avenir Next" panose="020B0503020202020204" pitchFamily="34" charset="0"/>
            </a:endParaRPr>
          </a:p>
          <a:p>
            <a:pPr lvl="0"/>
            <a:r>
              <a:rPr lang="en-US" sz="2400" dirty="0">
                <a:latin typeface="Avenir Next" panose="020B0503020202020204" pitchFamily="34" charset="0"/>
              </a:rPr>
              <a:t>C. Autonomous</a:t>
            </a:r>
          </a:p>
        </p:txBody>
      </p:sp>
    </p:spTree>
    <p:extLst>
      <p:ext uri="{BB962C8B-B14F-4D97-AF65-F5344CB8AC3E}">
        <p14:creationId xmlns:p14="http://schemas.microsoft.com/office/powerpoint/2010/main" val="4059846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00A2F-1F61-462F-BB94-C7F8DF4D6C6D}"/>
              </a:ext>
            </a:extLst>
          </p:cNvPr>
          <p:cNvSpPr>
            <a:spLocks noGrp="1"/>
          </p:cNvSpPr>
          <p:nvPr>
            <p:ph type="title"/>
          </p:nvPr>
        </p:nvSpPr>
        <p:spPr>
          <a:xfrm>
            <a:off x="824809" y="366630"/>
            <a:ext cx="10510434" cy="917000"/>
          </a:xfrm>
        </p:spPr>
        <p:txBody>
          <a:bodyPr/>
          <a:lstStyle/>
          <a:p>
            <a:pPr algn="ctr"/>
            <a:r>
              <a:rPr lang="en-US"/>
              <a:t>CCX System X for Secure Connectivity</a:t>
            </a:r>
          </a:p>
        </p:txBody>
      </p:sp>
      <p:pic>
        <p:nvPicPr>
          <p:cNvPr id="7" name="Content Placeholder 6">
            <a:extLst>
              <a:ext uri="{FF2B5EF4-FFF2-40B4-BE49-F238E27FC236}">
                <a16:creationId xmlns:a16="http://schemas.microsoft.com/office/drawing/2014/main" id="{CDC4B6BB-539A-46A6-AE1C-6D8CE5567A65}"/>
              </a:ext>
            </a:extLst>
          </p:cNvPr>
          <p:cNvPicPr>
            <a:picLocks noGrp="1" noChangeAspect="1"/>
          </p:cNvPicPr>
          <p:nvPr>
            <p:ph idx="1"/>
          </p:nvPr>
        </p:nvPicPr>
        <p:blipFill>
          <a:blip r:embed="rId2"/>
          <a:stretch>
            <a:fillRect/>
          </a:stretch>
        </p:blipFill>
        <p:spPr>
          <a:xfrm>
            <a:off x="1671476" y="1151300"/>
            <a:ext cx="8239449" cy="4166071"/>
          </a:xfrm>
          <a:prstGeom prst="rect">
            <a:avLst/>
          </a:prstGeom>
          <a:ln>
            <a:solidFill>
              <a:schemeClr val="tx1"/>
            </a:solidFill>
          </a:ln>
        </p:spPr>
      </p:pic>
      <p:sp>
        <p:nvSpPr>
          <p:cNvPr id="6" name="Slide Number Placeholder 5">
            <a:extLst>
              <a:ext uri="{FF2B5EF4-FFF2-40B4-BE49-F238E27FC236}">
                <a16:creationId xmlns:a16="http://schemas.microsoft.com/office/drawing/2014/main" id="{815CBD09-F8BE-4D6D-8FBF-FE3DB5380AA3}"/>
              </a:ext>
            </a:extLst>
          </p:cNvPr>
          <p:cNvSpPr>
            <a:spLocks noGrp="1"/>
          </p:cNvSpPr>
          <p:nvPr>
            <p:ph type="sldNum" sz="quarter" idx="12"/>
          </p:nvPr>
        </p:nvSpPr>
        <p:spPr>
          <a:xfrm>
            <a:off x="4368800" y="3234336"/>
            <a:ext cx="1422400" cy="182563"/>
          </a:xfrm>
          <a:prstGeom prst="rect">
            <a:avLst/>
          </a:prstGeom>
        </p:spPr>
        <p:txBody>
          <a:bodyPr vert="horz" lIns="45720" tIns="22860" rIns="45720" bIns="22860" rtlCol="0" anchor="ctr"/>
          <a:lstStyle>
            <a:defPPr>
              <a:defRPr lang="en-US"/>
            </a:defPPr>
            <a:lvl1pPr marL="0" algn="r" defTabSz="228600" rtl="0" eaLnBrk="1" latinLnBrk="0" hangingPunct="1">
              <a:defRPr sz="500" kern="1200">
                <a:solidFill>
                  <a:schemeClr val="tx1">
                    <a:tint val="75000"/>
                  </a:schemeClr>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C4E9C568-A29D-B849-81D2-D2BD4BFB8722}" type="slidenum">
              <a:rPr lang="en-US" smtClean="0"/>
              <a:pPr/>
              <a:t>12</a:t>
            </a:fld>
            <a:endParaRPr lang="en-US"/>
          </a:p>
        </p:txBody>
      </p:sp>
      <p:sp>
        <p:nvSpPr>
          <p:cNvPr id="8" name="TextBox 7">
            <a:extLst>
              <a:ext uri="{FF2B5EF4-FFF2-40B4-BE49-F238E27FC236}">
                <a16:creationId xmlns:a16="http://schemas.microsoft.com/office/drawing/2014/main" id="{BF9CA07F-78B7-7C49-A11C-6B282DC18262}"/>
              </a:ext>
            </a:extLst>
          </p:cNvPr>
          <p:cNvSpPr txBox="1"/>
          <p:nvPr/>
        </p:nvSpPr>
        <p:spPr>
          <a:xfrm>
            <a:off x="539982" y="5437884"/>
            <a:ext cx="11080090" cy="974626"/>
          </a:xfrm>
          <a:prstGeom prst="rect">
            <a:avLst/>
          </a:prstGeom>
          <a:solidFill>
            <a:srgbClr val="CCECFF"/>
          </a:solidFill>
          <a:ln>
            <a:solidFill>
              <a:schemeClr val="accent1"/>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ot="0" spcFirstLastPara="1" vertOverflow="overflow" horzOverflow="overflow" vert="horz" wrap="square" lIns="25400" tIns="25400" rIns="25400" bIns="25400" numCol="1" spcCol="38100" rtlCol="0" anchor="ctr">
            <a:spAutoFit/>
          </a:bodyPr>
          <a:lstStyle/>
          <a:p>
            <a:pPr algn="ctr"/>
            <a:r>
              <a:rPr lang="en-US" sz="2000" dirty="0">
                <a:solidFill>
                  <a:srgbClr val="000000"/>
                </a:solidFill>
                <a:latin typeface="Avenir Next" panose="020B0503020202020204" pitchFamily="34" charset="0"/>
              </a:rPr>
              <a:t>Combined with a cyber-secure, certified Flight Control Computer solution, </a:t>
            </a:r>
            <a:br>
              <a:rPr lang="en-US" sz="2000" dirty="0">
                <a:solidFill>
                  <a:srgbClr val="000000"/>
                </a:solidFill>
                <a:latin typeface="Avenir Next" panose="020B0503020202020204" pitchFamily="34" charset="0"/>
              </a:rPr>
            </a:br>
            <a:r>
              <a:rPr lang="en-US" sz="2000" dirty="0">
                <a:solidFill>
                  <a:srgbClr val="000000"/>
                </a:solidFill>
                <a:latin typeface="Avenir Next" panose="020B0503020202020204" pitchFamily="34" charset="0"/>
              </a:rPr>
              <a:t>this kind of digital communications technology protects Skai</a:t>
            </a:r>
            <a:br>
              <a:rPr lang="en-US" sz="2000" dirty="0">
                <a:solidFill>
                  <a:srgbClr val="000000"/>
                </a:solidFill>
                <a:latin typeface="Avenir Next" panose="020B0503020202020204" pitchFamily="34" charset="0"/>
              </a:rPr>
            </a:br>
            <a:r>
              <a:rPr lang="en-US" sz="2000" dirty="0">
                <a:solidFill>
                  <a:srgbClr val="000000"/>
                </a:solidFill>
                <a:latin typeface="Avenir Next" panose="020B0503020202020204" pitchFamily="34" charset="0"/>
              </a:rPr>
              <a:t>against intended or unintended security intrusions.</a:t>
            </a:r>
          </a:p>
        </p:txBody>
      </p:sp>
    </p:spTree>
    <p:extLst>
      <p:ext uri="{BB962C8B-B14F-4D97-AF65-F5344CB8AC3E}">
        <p14:creationId xmlns:p14="http://schemas.microsoft.com/office/powerpoint/2010/main" val="1754483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5275040-6CB0-0F4C-A429-5535622E2D30}"/>
              </a:ext>
            </a:extLst>
          </p:cNvPr>
          <p:cNvSpPr>
            <a:spLocks noGrp="1"/>
          </p:cNvSpPr>
          <p:nvPr>
            <p:ph type="dt" sz="half" idx="10"/>
          </p:nvPr>
        </p:nvSpPr>
        <p:spPr/>
        <p:txBody>
          <a:bodyPr/>
          <a:lstStyle/>
          <a:p>
            <a:r>
              <a:rPr lang="en-US"/>
              <a:t>July 30, 2020</a:t>
            </a:r>
          </a:p>
        </p:txBody>
      </p:sp>
      <p:sp>
        <p:nvSpPr>
          <p:cNvPr id="5" name="Footer Placeholder 4">
            <a:extLst>
              <a:ext uri="{FF2B5EF4-FFF2-40B4-BE49-F238E27FC236}">
                <a16:creationId xmlns:a16="http://schemas.microsoft.com/office/drawing/2014/main" id="{7946E775-AC94-4C42-A063-58983E691570}"/>
              </a:ext>
            </a:extLst>
          </p:cNvPr>
          <p:cNvSpPr>
            <a:spLocks noGrp="1"/>
          </p:cNvSpPr>
          <p:nvPr>
            <p:ph type="ftr" sz="quarter" idx="11"/>
          </p:nvPr>
        </p:nvSpPr>
        <p:spPr/>
        <p:txBody>
          <a:bodyPr/>
          <a:lstStyle/>
          <a:p>
            <a:r>
              <a:rPr lang="en-US"/>
              <a:t>(c) 2020 Alakai Technologies Corporation. All Rights Reserved.</a:t>
            </a:r>
          </a:p>
        </p:txBody>
      </p:sp>
      <p:sp>
        <p:nvSpPr>
          <p:cNvPr id="6" name="Slide Number Placeholder 5">
            <a:extLst>
              <a:ext uri="{FF2B5EF4-FFF2-40B4-BE49-F238E27FC236}">
                <a16:creationId xmlns:a16="http://schemas.microsoft.com/office/drawing/2014/main" id="{CBCF0A43-B546-304A-8DDF-2ECC9E7738F1}"/>
              </a:ext>
            </a:extLst>
          </p:cNvPr>
          <p:cNvSpPr>
            <a:spLocks noGrp="1"/>
          </p:cNvSpPr>
          <p:nvPr>
            <p:ph type="sldNum" sz="quarter" idx="12"/>
          </p:nvPr>
        </p:nvSpPr>
        <p:spPr/>
        <p:txBody>
          <a:bodyPr/>
          <a:lstStyle/>
          <a:p>
            <a:fld id="{C4E9C568-A29D-B849-81D2-D2BD4BFB8722}" type="slidenum">
              <a:rPr lang="en-US" smtClean="0"/>
              <a:t>13</a:t>
            </a:fld>
            <a:endParaRPr lang="en-US"/>
          </a:p>
        </p:txBody>
      </p:sp>
      <p:pic>
        <p:nvPicPr>
          <p:cNvPr id="11" name="Picture 10">
            <a:extLst>
              <a:ext uri="{FF2B5EF4-FFF2-40B4-BE49-F238E27FC236}">
                <a16:creationId xmlns:a16="http://schemas.microsoft.com/office/drawing/2014/main" id="{4709D894-2EC0-3E4C-A484-E052E9B6344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45834" y="1698463"/>
            <a:ext cx="5983532" cy="3376896"/>
          </a:xfrm>
          <a:prstGeom prst="rect">
            <a:avLst/>
          </a:prstGeom>
          <a:ln>
            <a:solidFill>
              <a:schemeClr val="tx1"/>
            </a:solidFill>
          </a:ln>
        </p:spPr>
      </p:pic>
      <p:sp>
        <p:nvSpPr>
          <p:cNvPr id="12" name="Title 1">
            <a:extLst>
              <a:ext uri="{FF2B5EF4-FFF2-40B4-BE49-F238E27FC236}">
                <a16:creationId xmlns:a16="http://schemas.microsoft.com/office/drawing/2014/main" id="{12066351-2229-324B-B8AC-51AD194BD203}"/>
              </a:ext>
            </a:extLst>
          </p:cNvPr>
          <p:cNvSpPr>
            <a:spLocks noGrp="1"/>
          </p:cNvSpPr>
          <p:nvPr/>
        </p:nvSpPr>
        <p:spPr>
          <a:xfrm>
            <a:off x="1241382" y="542871"/>
            <a:ext cx="9393926" cy="35622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xmlns:lc="http://schemas.openxmlformats.org/drawingml/2006/lockedCanvas" val="1"/>
            </a:ext>
          </a:extLst>
        </p:spPr>
        <p:txBody>
          <a:bodyPr tIns="91439" bIns="91439" anchor="ctr">
            <a:noAutofit/>
          </a:bodyPr>
          <a:lstStyle>
            <a:lvl1pPr marL="0" marR="0" indent="0" algn="l" defTabSz="1828800" latinLnBrk="0">
              <a:lnSpc>
                <a:spcPct val="90000"/>
              </a:lnSpc>
              <a:spcBef>
                <a:spcPts val="0"/>
              </a:spcBef>
              <a:spcAft>
                <a:spcPts val="0"/>
              </a:spcAft>
              <a:buClrTx/>
              <a:buSzTx/>
              <a:buFontTx/>
              <a:buNone/>
              <a:tabLst/>
              <a:defRPr sz="8000" b="0" i="0" u="none" strike="noStrike" cap="none" spc="0" baseline="0">
                <a:solidFill>
                  <a:srgbClr val="000000"/>
                </a:solidFill>
                <a:uFillTx/>
                <a:latin typeface="Avenir Next" panose="020B0503020202020204" pitchFamily="34" charset="0"/>
                <a:ea typeface="Avenir Next" panose="020B0503020202020204" pitchFamily="34" charset="0"/>
                <a:cs typeface="Avenir Next" panose="020B0503020202020204" pitchFamily="34" charset="0"/>
                <a:sym typeface="Helvetica Light"/>
              </a:defRPr>
            </a:lvl1pPr>
            <a:lvl2pPr marL="0" marR="0" indent="0" algn="ctr" defTabSz="914400" latinLnBrk="0">
              <a:lnSpc>
                <a:spcPct val="100000"/>
              </a:lnSpc>
              <a:spcBef>
                <a:spcPts val="0"/>
              </a:spcBef>
              <a:spcAft>
                <a:spcPts val="0"/>
              </a:spcAft>
              <a:buClrTx/>
              <a:buSzTx/>
              <a:buFontTx/>
              <a:buNone/>
              <a:tabLst/>
              <a:defRPr sz="7200" b="0" i="0" u="none" strike="noStrike" cap="none" spc="0" baseline="0">
                <a:solidFill>
                  <a:srgbClr val="000000"/>
                </a:solidFill>
                <a:uFillTx/>
                <a:latin typeface="+mj-lt"/>
                <a:ea typeface="+mj-ea"/>
                <a:cs typeface="+mj-cs"/>
                <a:sym typeface="Trebuchet MS"/>
              </a:defRPr>
            </a:lvl2pPr>
            <a:lvl3pPr marL="0" marR="0" indent="0" algn="ctr" defTabSz="914400" latinLnBrk="0">
              <a:lnSpc>
                <a:spcPct val="100000"/>
              </a:lnSpc>
              <a:spcBef>
                <a:spcPts val="0"/>
              </a:spcBef>
              <a:spcAft>
                <a:spcPts val="0"/>
              </a:spcAft>
              <a:buClrTx/>
              <a:buSzTx/>
              <a:buFontTx/>
              <a:buNone/>
              <a:tabLst/>
              <a:defRPr sz="7200" b="0" i="0" u="none" strike="noStrike" cap="none" spc="0" baseline="0">
                <a:solidFill>
                  <a:srgbClr val="000000"/>
                </a:solidFill>
                <a:uFillTx/>
                <a:latin typeface="+mj-lt"/>
                <a:ea typeface="+mj-ea"/>
                <a:cs typeface="+mj-cs"/>
                <a:sym typeface="Trebuchet MS"/>
              </a:defRPr>
            </a:lvl3pPr>
            <a:lvl4pPr marL="0" marR="0" indent="0" algn="ctr" defTabSz="914400" latinLnBrk="0">
              <a:lnSpc>
                <a:spcPct val="100000"/>
              </a:lnSpc>
              <a:spcBef>
                <a:spcPts val="0"/>
              </a:spcBef>
              <a:spcAft>
                <a:spcPts val="0"/>
              </a:spcAft>
              <a:buClrTx/>
              <a:buSzTx/>
              <a:buFontTx/>
              <a:buNone/>
              <a:tabLst/>
              <a:defRPr sz="7200" b="0" i="0" u="none" strike="noStrike" cap="none" spc="0" baseline="0">
                <a:solidFill>
                  <a:srgbClr val="000000"/>
                </a:solidFill>
                <a:uFillTx/>
                <a:latin typeface="+mj-lt"/>
                <a:ea typeface="+mj-ea"/>
                <a:cs typeface="+mj-cs"/>
                <a:sym typeface="Trebuchet MS"/>
              </a:defRPr>
            </a:lvl4pPr>
            <a:lvl5pPr marL="0" marR="0" indent="0" algn="ctr" defTabSz="914400" latinLnBrk="0">
              <a:lnSpc>
                <a:spcPct val="100000"/>
              </a:lnSpc>
              <a:spcBef>
                <a:spcPts val="0"/>
              </a:spcBef>
              <a:spcAft>
                <a:spcPts val="0"/>
              </a:spcAft>
              <a:buClrTx/>
              <a:buSzTx/>
              <a:buFontTx/>
              <a:buNone/>
              <a:tabLst/>
              <a:defRPr sz="7200" b="0" i="0" u="none" strike="noStrike" cap="none" spc="0" baseline="0">
                <a:solidFill>
                  <a:srgbClr val="000000"/>
                </a:solidFill>
                <a:uFillTx/>
                <a:latin typeface="+mj-lt"/>
                <a:ea typeface="+mj-ea"/>
                <a:cs typeface="+mj-cs"/>
                <a:sym typeface="Trebuchet MS"/>
              </a:defRPr>
            </a:lvl5pPr>
            <a:lvl6pPr marL="0" marR="0" indent="0" algn="ctr" defTabSz="914400" latinLnBrk="0">
              <a:lnSpc>
                <a:spcPct val="100000"/>
              </a:lnSpc>
              <a:spcBef>
                <a:spcPts val="0"/>
              </a:spcBef>
              <a:spcAft>
                <a:spcPts val="0"/>
              </a:spcAft>
              <a:buClrTx/>
              <a:buSzTx/>
              <a:buFontTx/>
              <a:buNone/>
              <a:tabLst/>
              <a:defRPr sz="7200" b="0" i="0" u="none" strike="noStrike" cap="none" spc="0" baseline="0">
                <a:solidFill>
                  <a:srgbClr val="000000"/>
                </a:solidFill>
                <a:uFillTx/>
                <a:latin typeface="+mj-lt"/>
                <a:ea typeface="+mj-ea"/>
                <a:cs typeface="+mj-cs"/>
                <a:sym typeface="Trebuchet MS"/>
              </a:defRPr>
            </a:lvl6pPr>
            <a:lvl7pPr marL="0" marR="0" indent="0" algn="ctr" defTabSz="914400" latinLnBrk="0">
              <a:lnSpc>
                <a:spcPct val="100000"/>
              </a:lnSpc>
              <a:spcBef>
                <a:spcPts val="0"/>
              </a:spcBef>
              <a:spcAft>
                <a:spcPts val="0"/>
              </a:spcAft>
              <a:buClrTx/>
              <a:buSzTx/>
              <a:buFontTx/>
              <a:buNone/>
              <a:tabLst/>
              <a:defRPr sz="7200" b="0" i="0" u="none" strike="noStrike" cap="none" spc="0" baseline="0">
                <a:solidFill>
                  <a:srgbClr val="000000"/>
                </a:solidFill>
                <a:uFillTx/>
                <a:latin typeface="+mj-lt"/>
                <a:ea typeface="+mj-ea"/>
                <a:cs typeface="+mj-cs"/>
                <a:sym typeface="Trebuchet MS"/>
              </a:defRPr>
            </a:lvl7pPr>
            <a:lvl8pPr marL="0" marR="0" indent="0" algn="ctr" defTabSz="914400" latinLnBrk="0">
              <a:lnSpc>
                <a:spcPct val="100000"/>
              </a:lnSpc>
              <a:spcBef>
                <a:spcPts val="0"/>
              </a:spcBef>
              <a:spcAft>
                <a:spcPts val="0"/>
              </a:spcAft>
              <a:buClrTx/>
              <a:buSzTx/>
              <a:buFontTx/>
              <a:buNone/>
              <a:tabLst/>
              <a:defRPr sz="7200" b="0" i="0" u="none" strike="noStrike" cap="none" spc="0" baseline="0">
                <a:solidFill>
                  <a:srgbClr val="000000"/>
                </a:solidFill>
                <a:uFillTx/>
                <a:latin typeface="+mj-lt"/>
                <a:ea typeface="+mj-ea"/>
                <a:cs typeface="+mj-cs"/>
                <a:sym typeface="Trebuchet MS"/>
              </a:defRPr>
            </a:lvl8pPr>
            <a:lvl9pPr marL="0" marR="0" indent="0" algn="ctr" defTabSz="914400" latinLnBrk="0">
              <a:lnSpc>
                <a:spcPct val="100000"/>
              </a:lnSpc>
              <a:spcBef>
                <a:spcPts val="0"/>
              </a:spcBef>
              <a:spcAft>
                <a:spcPts val="0"/>
              </a:spcAft>
              <a:buClrTx/>
              <a:buSzTx/>
              <a:buFontTx/>
              <a:buNone/>
              <a:tabLst/>
              <a:defRPr sz="7200" b="0" i="0" u="none" strike="noStrike" cap="none" spc="0" baseline="0">
                <a:solidFill>
                  <a:srgbClr val="000000"/>
                </a:solidFill>
                <a:uFillTx/>
                <a:latin typeface="+mj-lt"/>
                <a:ea typeface="+mj-ea"/>
                <a:cs typeface="+mj-cs"/>
                <a:sym typeface="Trebuchet MS"/>
              </a:defRPr>
            </a:lvl9pPr>
          </a:lstStyle>
          <a:p>
            <a:pPr algn="ctr">
              <a:lnSpc>
                <a:spcPct val="120000"/>
              </a:lnSpc>
            </a:pPr>
            <a:r>
              <a:rPr lang="en-US" sz="3200" dirty="0"/>
              <a:t>Hydrogen Powertrain System Efficiency</a:t>
            </a:r>
          </a:p>
        </p:txBody>
      </p:sp>
      <p:sp>
        <p:nvSpPr>
          <p:cNvPr id="13" name="Text Placeholder 2">
            <a:extLst>
              <a:ext uri="{FF2B5EF4-FFF2-40B4-BE49-F238E27FC236}">
                <a16:creationId xmlns:a16="http://schemas.microsoft.com/office/drawing/2014/main" id="{965D0128-7A20-B341-B0C8-67E0E8FF08CB}"/>
              </a:ext>
            </a:extLst>
          </p:cNvPr>
          <p:cNvSpPr>
            <a:spLocks noGrp="1"/>
          </p:cNvSpPr>
          <p:nvPr/>
        </p:nvSpPr>
        <p:spPr>
          <a:xfrm>
            <a:off x="390018" y="1103180"/>
            <a:ext cx="5355816" cy="375645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xmlns:lc="http://schemas.openxmlformats.org/drawingml/2006/lockedCanvas" val="1"/>
            </a:ext>
          </a:extLst>
        </p:spPr>
        <p:txBody>
          <a:bodyPr tIns="91439" bIns="91439">
            <a:noAutofit/>
          </a:bodyPr>
          <a:lstStyle>
            <a:lvl1pPr marL="457200" marR="0" indent="-457200" algn="l" defTabSz="1828800" latinLnBrk="0">
              <a:lnSpc>
                <a:spcPct val="90000"/>
              </a:lnSpc>
              <a:spcBef>
                <a:spcPts val="2000"/>
              </a:spcBef>
              <a:spcAft>
                <a:spcPts val="0"/>
              </a:spcAft>
              <a:buClrTx/>
              <a:buSzPct val="100000"/>
              <a:buFont typeface="Arial"/>
              <a:buChar char="•"/>
              <a:tabLst/>
              <a:defRPr sz="4400" b="0" i="0" u="none" strike="noStrike" cap="none" spc="0" baseline="0">
                <a:solidFill>
                  <a:srgbClr val="000000"/>
                </a:solidFill>
                <a:uFillTx/>
                <a:latin typeface="Avenir Next" panose="020B0503020202020204" pitchFamily="34" charset="0"/>
                <a:ea typeface="+mj-ea"/>
                <a:cs typeface="+mj-cs"/>
                <a:sym typeface="Trebuchet MS"/>
              </a:defRPr>
            </a:lvl1pPr>
            <a:lvl2pPr marL="990600" marR="0" indent="-533400" algn="l" defTabSz="1828800" latinLnBrk="0">
              <a:lnSpc>
                <a:spcPct val="90000"/>
              </a:lnSpc>
              <a:spcBef>
                <a:spcPts val="2000"/>
              </a:spcBef>
              <a:spcAft>
                <a:spcPts val="0"/>
              </a:spcAft>
              <a:buClrTx/>
              <a:buSzPct val="100000"/>
              <a:buFont typeface="Arial"/>
              <a:buChar char="•"/>
              <a:tabLst/>
              <a:defRPr sz="4400" b="0" i="0" u="none" strike="noStrike" cap="none" spc="0" baseline="0">
                <a:solidFill>
                  <a:srgbClr val="000000"/>
                </a:solidFill>
                <a:uFillTx/>
                <a:latin typeface="Avenir Next" panose="020B0503020202020204" pitchFamily="34" charset="0"/>
                <a:ea typeface="+mj-ea"/>
                <a:cs typeface="+mj-cs"/>
                <a:sym typeface="Trebuchet MS"/>
              </a:defRPr>
            </a:lvl2pPr>
            <a:lvl3pPr marL="1554480" marR="0" indent="-640080" algn="l" defTabSz="1828800" latinLnBrk="0">
              <a:lnSpc>
                <a:spcPct val="90000"/>
              </a:lnSpc>
              <a:spcBef>
                <a:spcPts val="2000"/>
              </a:spcBef>
              <a:spcAft>
                <a:spcPts val="0"/>
              </a:spcAft>
              <a:buClrTx/>
              <a:buSzPct val="100000"/>
              <a:buFont typeface="Arial"/>
              <a:buChar char="•"/>
              <a:tabLst/>
              <a:defRPr sz="4400" b="0" i="0" u="none" strike="noStrike" cap="none" spc="0" baseline="0">
                <a:solidFill>
                  <a:srgbClr val="000000"/>
                </a:solidFill>
                <a:uFillTx/>
                <a:latin typeface="Avenir Next" panose="020B0503020202020204" pitchFamily="34" charset="0"/>
                <a:ea typeface="+mj-ea"/>
                <a:cs typeface="+mj-cs"/>
                <a:sym typeface="Trebuchet MS"/>
              </a:defRPr>
            </a:lvl3pPr>
            <a:lvl4pPr marL="2082800" marR="0" indent="-711200" algn="l" defTabSz="1828800" latinLnBrk="0">
              <a:lnSpc>
                <a:spcPct val="90000"/>
              </a:lnSpc>
              <a:spcBef>
                <a:spcPts val="2000"/>
              </a:spcBef>
              <a:spcAft>
                <a:spcPts val="0"/>
              </a:spcAft>
              <a:buClrTx/>
              <a:buSzPct val="100000"/>
              <a:buFont typeface="Arial"/>
              <a:buChar char="•"/>
              <a:tabLst/>
              <a:defRPr sz="4400" b="0" i="0" u="none" strike="noStrike" cap="none" spc="0" baseline="0">
                <a:solidFill>
                  <a:srgbClr val="000000"/>
                </a:solidFill>
                <a:uFillTx/>
                <a:latin typeface="Avenir Next" panose="020B0503020202020204" pitchFamily="34" charset="0"/>
                <a:ea typeface="+mj-ea"/>
                <a:cs typeface="+mj-cs"/>
                <a:sym typeface="Trebuchet MS"/>
              </a:defRPr>
            </a:lvl4pPr>
            <a:lvl5pPr marL="2540000" marR="0" indent="-711200" algn="l" defTabSz="1828800" latinLnBrk="0">
              <a:lnSpc>
                <a:spcPct val="90000"/>
              </a:lnSpc>
              <a:spcBef>
                <a:spcPts val="2000"/>
              </a:spcBef>
              <a:spcAft>
                <a:spcPts val="0"/>
              </a:spcAft>
              <a:buClrTx/>
              <a:buSzPct val="100000"/>
              <a:buFont typeface="Arial"/>
              <a:buChar char="•"/>
              <a:tabLst/>
              <a:defRPr sz="4400" b="0" i="0" u="none" strike="noStrike" cap="none" spc="0" baseline="0">
                <a:solidFill>
                  <a:srgbClr val="000000"/>
                </a:solidFill>
                <a:uFillTx/>
                <a:latin typeface="Avenir Next" panose="020B0503020202020204" pitchFamily="34" charset="0"/>
                <a:ea typeface="+mj-ea"/>
                <a:cs typeface="+mj-cs"/>
                <a:sym typeface="Trebuchet MS"/>
              </a:defRPr>
            </a:lvl5pPr>
            <a:lvl6pPr marL="2743200" marR="0" indent="-457200" algn="l" defTabSz="914400" latinLnBrk="0">
              <a:lnSpc>
                <a:spcPct val="100000"/>
              </a:lnSpc>
              <a:spcBef>
                <a:spcPts val="900"/>
              </a:spcBef>
              <a:spcAft>
                <a:spcPts val="0"/>
              </a:spcAft>
              <a:buClrTx/>
              <a:buSzPct val="100000"/>
              <a:buFont typeface="Arial"/>
              <a:buChar char="•"/>
              <a:tabLst/>
              <a:defRPr sz="4000" b="0" i="0" u="none" strike="noStrike" cap="none" spc="0" baseline="0">
                <a:solidFill>
                  <a:srgbClr val="000000"/>
                </a:solidFill>
                <a:uFillTx/>
                <a:latin typeface="+mj-lt"/>
                <a:ea typeface="+mj-ea"/>
                <a:cs typeface="+mj-cs"/>
                <a:sym typeface="Trebuchet MS"/>
              </a:defRPr>
            </a:lvl6pPr>
            <a:lvl7pPr marL="3200400" marR="0" indent="-457200" algn="l" defTabSz="914400" latinLnBrk="0">
              <a:lnSpc>
                <a:spcPct val="100000"/>
              </a:lnSpc>
              <a:spcBef>
                <a:spcPts val="900"/>
              </a:spcBef>
              <a:spcAft>
                <a:spcPts val="0"/>
              </a:spcAft>
              <a:buClrTx/>
              <a:buSzPct val="100000"/>
              <a:buFont typeface="Arial"/>
              <a:buChar char="•"/>
              <a:tabLst/>
              <a:defRPr sz="4000" b="0" i="0" u="none" strike="noStrike" cap="none" spc="0" baseline="0">
                <a:solidFill>
                  <a:srgbClr val="000000"/>
                </a:solidFill>
                <a:uFillTx/>
                <a:latin typeface="+mj-lt"/>
                <a:ea typeface="+mj-ea"/>
                <a:cs typeface="+mj-cs"/>
                <a:sym typeface="Trebuchet MS"/>
              </a:defRPr>
            </a:lvl7pPr>
            <a:lvl8pPr marL="3657600" marR="0" indent="-457200" algn="l" defTabSz="914400" latinLnBrk="0">
              <a:lnSpc>
                <a:spcPct val="100000"/>
              </a:lnSpc>
              <a:spcBef>
                <a:spcPts val="900"/>
              </a:spcBef>
              <a:spcAft>
                <a:spcPts val="0"/>
              </a:spcAft>
              <a:buClrTx/>
              <a:buSzPct val="100000"/>
              <a:buFont typeface="Arial"/>
              <a:buChar char="•"/>
              <a:tabLst/>
              <a:defRPr sz="4000" b="0" i="0" u="none" strike="noStrike" cap="none" spc="0" baseline="0">
                <a:solidFill>
                  <a:srgbClr val="000000"/>
                </a:solidFill>
                <a:uFillTx/>
                <a:latin typeface="+mj-lt"/>
                <a:ea typeface="+mj-ea"/>
                <a:cs typeface="+mj-cs"/>
                <a:sym typeface="Trebuchet MS"/>
              </a:defRPr>
            </a:lvl8pPr>
            <a:lvl9pPr marL="4114800" marR="0" indent="-457200" algn="l" defTabSz="914400" latinLnBrk="0">
              <a:lnSpc>
                <a:spcPct val="100000"/>
              </a:lnSpc>
              <a:spcBef>
                <a:spcPts val="900"/>
              </a:spcBef>
              <a:spcAft>
                <a:spcPts val="0"/>
              </a:spcAft>
              <a:buClrTx/>
              <a:buSzPct val="100000"/>
              <a:buFont typeface="Arial"/>
              <a:buChar char="•"/>
              <a:tabLst/>
              <a:defRPr sz="4000" b="0" i="0" u="none" strike="noStrike" cap="none" spc="0" baseline="0">
                <a:solidFill>
                  <a:srgbClr val="000000"/>
                </a:solidFill>
                <a:uFillTx/>
                <a:latin typeface="+mj-lt"/>
                <a:ea typeface="+mj-ea"/>
                <a:cs typeface="+mj-cs"/>
                <a:sym typeface="Trebuchet MS"/>
              </a:defRPr>
            </a:lvl9pPr>
          </a:lstStyle>
          <a:p>
            <a:pPr marL="0" indent="0">
              <a:lnSpc>
                <a:spcPct val="120000"/>
              </a:lnSpc>
              <a:spcBef>
                <a:spcPts val="0"/>
              </a:spcBef>
              <a:buNone/>
            </a:pPr>
            <a:r>
              <a:rPr lang="en-US" sz="1800" dirty="0">
                <a:solidFill>
                  <a:schemeClr val="tx1"/>
                </a:solidFill>
              </a:rPr>
              <a:t>All systems have losses between latent energy and power output. </a:t>
            </a:r>
          </a:p>
          <a:p>
            <a:pPr marL="0" indent="0">
              <a:lnSpc>
                <a:spcPct val="120000"/>
              </a:lnSpc>
              <a:spcBef>
                <a:spcPts val="0"/>
              </a:spcBef>
              <a:buNone/>
            </a:pPr>
            <a:br>
              <a:rPr lang="en-US" sz="1800" dirty="0">
                <a:solidFill>
                  <a:schemeClr val="tx1"/>
                </a:solidFill>
              </a:rPr>
            </a:br>
            <a:r>
              <a:rPr lang="en-US" sz="1800" dirty="0">
                <a:solidFill>
                  <a:schemeClr val="tx1"/>
                </a:solidFill>
              </a:rPr>
              <a:t>Our losses come from:</a:t>
            </a:r>
          </a:p>
          <a:p>
            <a:pPr marL="0" indent="0">
              <a:lnSpc>
                <a:spcPct val="120000"/>
              </a:lnSpc>
              <a:spcBef>
                <a:spcPts val="0"/>
              </a:spcBef>
              <a:buNone/>
            </a:pPr>
            <a:endParaRPr lang="en-US" sz="1800" dirty="0">
              <a:solidFill>
                <a:schemeClr val="tx1"/>
              </a:solidFill>
            </a:endParaRPr>
          </a:p>
          <a:p>
            <a:pPr>
              <a:lnSpc>
                <a:spcPct val="120000"/>
              </a:lnSpc>
              <a:spcBef>
                <a:spcPts val="0"/>
              </a:spcBef>
            </a:pPr>
            <a:r>
              <a:rPr lang="en-US" sz="1800" dirty="0">
                <a:solidFill>
                  <a:schemeClr val="tx1"/>
                </a:solidFill>
              </a:rPr>
              <a:t>Rotor Blades = 22-28% f (induced loss)</a:t>
            </a:r>
          </a:p>
          <a:p>
            <a:pPr>
              <a:lnSpc>
                <a:spcPct val="120000"/>
              </a:lnSpc>
              <a:spcBef>
                <a:spcPts val="0"/>
              </a:spcBef>
            </a:pPr>
            <a:r>
              <a:rPr lang="en-US" sz="1800" dirty="0">
                <a:solidFill>
                  <a:schemeClr val="tx1"/>
                </a:solidFill>
              </a:rPr>
              <a:t>Fuel Cells = 50% loss (Heat)</a:t>
            </a:r>
          </a:p>
          <a:p>
            <a:pPr>
              <a:lnSpc>
                <a:spcPct val="120000"/>
              </a:lnSpc>
              <a:spcBef>
                <a:spcPts val="0"/>
              </a:spcBef>
            </a:pPr>
            <a:r>
              <a:rPr lang="en-US" sz="1800" dirty="0">
                <a:solidFill>
                  <a:schemeClr val="tx1"/>
                </a:solidFill>
              </a:rPr>
              <a:t>Fuel Cell Support Equipment = 10% loss</a:t>
            </a:r>
          </a:p>
          <a:p>
            <a:pPr>
              <a:lnSpc>
                <a:spcPct val="120000"/>
              </a:lnSpc>
              <a:spcBef>
                <a:spcPts val="0"/>
              </a:spcBef>
            </a:pPr>
            <a:r>
              <a:rPr lang="en-US" sz="1800" dirty="0">
                <a:solidFill>
                  <a:schemeClr val="tx1"/>
                </a:solidFill>
              </a:rPr>
              <a:t>Cooling Systems = 5% loss</a:t>
            </a:r>
          </a:p>
          <a:p>
            <a:pPr>
              <a:lnSpc>
                <a:spcPct val="120000"/>
              </a:lnSpc>
              <a:spcBef>
                <a:spcPts val="0"/>
              </a:spcBef>
            </a:pPr>
            <a:r>
              <a:rPr lang="en-US" sz="1800" dirty="0">
                <a:solidFill>
                  <a:schemeClr val="tx1"/>
                </a:solidFill>
              </a:rPr>
              <a:t>Downwash from rotors on airframe = 7% loss</a:t>
            </a:r>
          </a:p>
          <a:p>
            <a:pPr>
              <a:lnSpc>
                <a:spcPct val="120000"/>
              </a:lnSpc>
              <a:spcBef>
                <a:spcPts val="0"/>
              </a:spcBef>
            </a:pPr>
            <a:r>
              <a:rPr lang="en-US" sz="1800" dirty="0">
                <a:solidFill>
                  <a:schemeClr val="tx1"/>
                </a:solidFill>
              </a:rPr>
              <a:t>Aerodynamic Drag = f (viscous losses)</a:t>
            </a:r>
          </a:p>
          <a:p>
            <a:pPr>
              <a:lnSpc>
                <a:spcPct val="120000"/>
              </a:lnSpc>
              <a:spcBef>
                <a:spcPts val="0"/>
              </a:spcBef>
            </a:pPr>
            <a:r>
              <a:rPr lang="en-US" sz="1800" dirty="0">
                <a:solidFill>
                  <a:schemeClr val="tx1"/>
                </a:solidFill>
              </a:rPr>
              <a:t>Geared Motors = 5-10% loss</a:t>
            </a:r>
          </a:p>
          <a:p>
            <a:pPr>
              <a:lnSpc>
                <a:spcPct val="120000"/>
              </a:lnSpc>
              <a:spcBef>
                <a:spcPts val="0"/>
              </a:spcBef>
            </a:pPr>
            <a:r>
              <a:rPr lang="en-US" sz="1800" dirty="0">
                <a:solidFill>
                  <a:schemeClr val="tx1"/>
                </a:solidFill>
              </a:rPr>
              <a:t>And others …</a:t>
            </a:r>
            <a:endParaRPr lang="en-US" sz="1800" dirty="0"/>
          </a:p>
        </p:txBody>
      </p:sp>
      <p:sp>
        <p:nvSpPr>
          <p:cNvPr id="14" name="TextBox 9">
            <a:extLst>
              <a:ext uri="{FF2B5EF4-FFF2-40B4-BE49-F238E27FC236}">
                <a16:creationId xmlns:a16="http://schemas.microsoft.com/office/drawing/2014/main" id="{63024FBB-541B-D949-8C1C-8ABCC8DA5620}"/>
              </a:ext>
            </a:extLst>
          </p:cNvPr>
          <p:cNvSpPr txBox="1"/>
          <p:nvPr/>
        </p:nvSpPr>
        <p:spPr>
          <a:xfrm>
            <a:off x="2469502" y="5454916"/>
            <a:ext cx="7252996" cy="1015663"/>
          </a:xfrm>
          <a:prstGeom prst="rect">
            <a:avLst/>
          </a:prstGeom>
          <a:solidFill>
            <a:srgbClr val="CCECFF"/>
          </a:solidFill>
        </p:spPr>
        <p:txBody>
          <a:bodyPr wrap="square" rtlCol="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1pPr>
            <a:lvl2pPr marL="0" marR="0" indent="457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2pPr>
            <a:lvl3pPr marL="0" marR="0" indent="914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3pPr>
            <a:lvl4pPr marL="0" marR="0" indent="1371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4pPr>
            <a:lvl5pPr marL="0" marR="0" indent="18288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5pPr>
            <a:lvl6pPr marL="0" marR="0" indent="22860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6pPr>
            <a:lvl7pPr marL="0" marR="0" indent="2743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7pPr>
            <a:lvl8pPr marL="0" marR="0" indent="3200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8pPr>
            <a:lvl9pPr marL="0" marR="0" indent="3657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9pPr>
          </a:lstStyle>
          <a:p>
            <a:pPr algn="ctr"/>
            <a:r>
              <a:rPr lang="en-US" sz="2000" dirty="0">
                <a:solidFill>
                  <a:schemeClr val="tx1"/>
                </a:solidFill>
              </a:rPr>
              <a:t>Holmes Law of Abundances and Scarcities. </a:t>
            </a:r>
            <a:br>
              <a:rPr lang="en-US" sz="2000" dirty="0">
                <a:solidFill>
                  <a:schemeClr val="tx1"/>
                </a:solidFill>
              </a:rPr>
            </a:br>
            <a:r>
              <a:rPr lang="en-US" sz="2000" dirty="0">
                <a:solidFill>
                  <a:schemeClr val="tx1"/>
                </a:solidFill>
              </a:rPr>
              <a:t>“As a scarcity becomes an abundancy,</a:t>
            </a:r>
            <a:br>
              <a:rPr lang="en-US" sz="2000" dirty="0">
                <a:solidFill>
                  <a:schemeClr val="tx1"/>
                </a:solidFill>
              </a:rPr>
            </a:br>
            <a:r>
              <a:rPr lang="en-US" sz="2000" dirty="0">
                <a:solidFill>
                  <a:schemeClr val="tx1"/>
                </a:solidFill>
              </a:rPr>
              <a:t>consume that which is in abundance, to solve human needs.”</a:t>
            </a:r>
          </a:p>
        </p:txBody>
      </p:sp>
    </p:spTree>
    <p:extLst>
      <p:ext uri="{BB962C8B-B14F-4D97-AF65-F5344CB8AC3E}">
        <p14:creationId xmlns:p14="http://schemas.microsoft.com/office/powerpoint/2010/main" val="2998898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04307F-7E7A-4ADC-883E-FB381E19ABB8}"/>
              </a:ext>
            </a:extLst>
          </p:cNvPr>
          <p:cNvSpPr>
            <a:spLocks noGrp="1"/>
          </p:cNvSpPr>
          <p:nvPr>
            <p:ph type="title"/>
          </p:nvPr>
        </p:nvSpPr>
        <p:spPr>
          <a:xfrm>
            <a:off x="846306" y="280986"/>
            <a:ext cx="9529864" cy="551976"/>
          </a:xfrm>
        </p:spPr>
        <p:txBody>
          <a:bodyPr wrap="square" anchor="b">
            <a:normAutofit/>
          </a:bodyPr>
          <a:lstStyle/>
          <a:p>
            <a:r>
              <a:rPr lang="en-US" sz="2400" b="0" dirty="0"/>
              <a:t>Hydrogen Propulsion Technology Readiness Levels (NASA)</a:t>
            </a:r>
          </a:p>
        </p:txBody>
      </p:sp>
      <p:pic>
        <p:nvPicPr>
          <p:cNvPr id="3074" name="Picture 2">
            <a:extLst>
              <a:ext uri="{FF2B5EF4-FFF2-40B4-BE49-F238E27FC236}">
                <a16:creationId xmlns:a16="http://schemas.microsoft.com/office/drawing/2014/main" id="{33989BFC-2A5E-410D-9698-31B6D3E6DB3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627123" y="972766"/>
            <a:ext cx="5749047" cy="5418306"/>
          </a:xfrm>
          <a:prstGeom prst="rect">
            <a:avLst/>
          </a:prstGeom>
          <a:solidFill>
            <a:srgbClr val="FFFFFF"/>
          </a:solidFill>
        </p:spPr>
      </p:pic>
      <p:sp>
        <p:nvSpPr>
          <p:cNvPr id="5" name="Slide Number Placeholder 4">
            <a:extLst>
              <a:ext uri="{FF2B5EF4-FFF2-40B4-BE49-F238E27FC236}">
                <a16:creationId xmlns:a16="http://schemas.microsoft.com/office/drawing/2014/main" id="{6465F822-C3AA-4345-8B8C-F181C6E0F3B7}"/>
              </a:ext>
            </a:extLst>
          </p:cNvPr>
          <p:cNvSpPr>
            <a:spLocks noGrp="1"/>
          </p:cNvSpPr>
          <p:nvPr>
            <p:ph type="sldNum" sz="quarter" idx="10"/>
          </p:nvPr>
        </p:nvSpPr>
        <p:spPr>
          <a:xfrm>
            <a:off x="9891713" y="6230939"/>
            <a:ext cx="374650" cy="346075"/>
          </a:xfrm>
        </p:spPr>
        <p:txBody>
          <a:bodyPr wrap="none" anchor="b">
            <a:normAutofit/>
          </a:bodyPr>
          <a:lstStyle/>
          <a:p>
            <a:pPr>
              <a:spcAft>
                <a:spcPts val="600"/>
              </a:spcAft>
              <a:defRPr/>
            </a:pPr>
            <a:fld id="{EDE45288-6B9E-4121-AB8A-17C480B69EC8}" type="slidenum">
              <a:rPr lang="zh-TW" altLang="en-US" smtClean="0"/>
              <a:pPr>
                <a:spcAft>
                  <a:spcPts val="600"/>
                </a:spcAft>
                <a:defRPr/>
              </a:pPr>
              <a:t>14</a:t>
            </a:fld>
            <a:endParaRPr lang="en-US" altLang="zh-TW"/>
          </a:p>
        </p:txBody>
      </p:sp>
      <p:sp>
        <p:nvSpPr>
          <p:cNvPr id="8" name="Arrow: Right 7">
            <a:extLst>
              <a:ext uri="{FF2B5EF4-FFF2-40B4-BE49-F238E27FC236}">
                <a16:creationId xmlns:a16="http://schemas.microsoft.com/office/drawing/2014/main" id="{68F8A507-6502-4DDF-8F1D-971DD7F8A5D0}"/>
              </a:ext>
            </a:extLst>
          </p:cNvPr>
          <p:cNvSpPr/>
          <p:nvPr/>
        </p:nvSpPr>
        <p:spPr bwMode="auto">
          <a:xfrm>
            <a:off x="2211859" y="3595253"/>
            <a:ext cx="2644347" cy="751698"/>
          </a:xfrm>
          <a:prstGeom prst="rightArrow">
            <a:avLst/>
          </a:prstGeom>
          <a:solidFill>
            <a:srgbClr val="FF6600"/>
          </a:solidFill>
          <a:ln w="19050" cap="flat" cmpd="sng" algn="ctr">
            <a:solidFill>
              <a:srgbClr val="969696"/>
            </a:solidFill>
            <a:prstDash val="solid"/>
            <a:round/>
            <a:headEnd type="none" w="med" len="med"/>
            <a:tailEnd type="none" w="med" len="med"/>
          </a:ln>
          <a:effectLst/>
        </p:spPr>
        <p:txBody>
          <a:bodyPr vert="horz" wrap="square" lIns="91440" tIns="0" rIns="0" bIns="0" numCol="1" rtlCol="0" anchor="ctr" anchorCtr="0" compatLnSpc="1">
            <a:prstTxWarp prst="textNoShape">
              <a:avLst/>
            </a:prstTxWarp>
          </a:bodyPr>
          <a:lstStyle/>
          <a:p>
            <a:pPr eaLnBrk="0" hangingPunct="0">
              <a:spcBef>
                <a:spcPct val="50000"/>
              </a:spcBef>
            </a:pPr>
            <a:r>
              <a:rPr lang="en-US" sz="1400" b="1" dirty="0">
                <a:latin typeface="Avenir Next" panose="020B0503020202020204" pitchFamily="34" charset="0"/>
                <a:ea typeface="Arial Unicode MS" pitchFamily="34" charset="-128"/>
                <a:cs typeface="Arial Unicode MS" pitchFamily="34" charset="-128"/>
              </a:rPr>
              <a:t>Liquid H2 Tanks</a:t>
            </a:r>
          </a:p>
        </p:txBody>
      </p:sp>
      <p:sp>
        <p:nvSpPr>
          <p:cNvPr id="9" name="Arrow: Right 8">
            <a:extLst>
              <a:ext uri="{FF2B5EF4-FFF2-40B4-BE49-F238E27FC236}">
                <a16:creationId xmlns:a16="http://schemas.microsoft.com/office/drawing/2014/main" id="{6D69B125-4091-4CA5-B48B-52A584D4A028}"/>
              </a:ext>
            </a:extLst>
          </p:cNvPr>
          <p:cNvSpPr/>
          <p:nvPr/>
        </p:nvSpPr>
        <p:spPr bwMode="auto">
          <a:xfrm>
            <a:off x="2211859" y="3906539"/>
            <a:ext cx="2644347" cy="751698"/>
          </a:xfrm>
          <a:prstGeom prst="rightArrow">
            <a:avLst/>
          </a:prstGeom>
          <a:solidFill>
            <a:srgbClr val="FF6600"/>
          </a:solidFill>
          <a:ln w="19050" cap="flat" cmpd="sng" algn="ctr">
            <a:solidFill>
              <a:srgbClr val="969696"/>
            </a:solidFill>
            <a:prstDash val="solid"/>
            <a:round/>
            <a:headEnd type="none" w="med" len="med"/>
            <a:tailEnd type="none" w="med" len="med"/>
          </a:ln>
          <a:effectLst/>
        </p:spPr>
        <p:txBody>
          <a:bodyPr vert="horz" wrap="square" lIns="91440" tIns="0" rIns="0" bIns="0" numCol="1" rtlCol="0" anchor="ctr" anchorCtr="0" compatLnSpc="1">
            <a:prstTxWarp prst="textNoShape">
              <a:avLst/>
            </a:prstTxWarp>
          </a:bodyPr>
          <a:lstStyle/>
          <a:p>
            <a:pPr eaLnBrk="0" hangingPunct="0">
              <a:spcBef>
                <a:spcPct val="50000"/>
              </a:spcBef>
            </a:pPr>
            <a:r>
              <a:rPr lang="en-US" sz="1400" b="1" dirty="0">
                <a:latin typeface="Avenir Next" panose="020B0503020202020204" pitchFamily="34" charset="0"/>
                <a:ea typeface="Arial Unicode MS" pitchFamily="34" charset="-128"/>
                <a:cs typeface="Arial Unicode MS" pitchFamily="34" charset="-128"/>
              </a:rPr>
              <a:t>Fuel Cells</a:t>
            </a:r>
          </a:p>
        </p:txBody>
      </p:sp>
      <p:sp>
        <p:nvSpPr>
          <p:cNvPr id="10" name="Arrow: Right 9">
            <a:extLst>
              <a:ext uri="{FF2B5EF4-FFF2-40B4-BE49-F238E27FC236}">
                <a16:creationId xmlns:a16="http://schemas.microsoft.com/office/drawing/2014/main" id="{460BB837-12F4-4C0A-8983-41DB0898443C}"/>
              </a:ext>
            </a:extLst>
          </p:cNvPr>
          <p:cNvSpPr/>
          <p:nvPr/>
        </p:nvSpPr>
        <p:spPr bwMode="auto">
          <a:xfrm>
            <a:off x="2211859" y="4310236"/>
            <a:ext cx="2644347" cy="751698"/>
          </a:xfrm>
          <a:prstGeom prst="rightArrow">
            <a:avLst/>
          </a:prstGeom>
          <a:solidFill>
            <a:srgbClr val="FF6600"/>
          </a:solidFill>
          <a:ln w="19050" cap="flat" cmpd="sng" algn="ctr">
            <a:solidFill>
              <a:srgbClr val="969696"/>
            </a:solidFill>
            <a:prstDash val="solid"/>
            <a:round/>
            <a:headEnd type="none" w="med" len="med"/>
            <a:tailEnd type="none" w="med" len="med"/>
          </a:ln>
          <a:effectLst/>
        </p:spPr>
        <p:txBody>
          <a:bodyPr vert="horz" wrap="square" lIns="91440" tIns="0" rIns="0" bIns="0" numCol="1" rtlCol="0" anchor="ctr" anchorCtr="0" compatLnSpc="1">
            <a:prstTxWarp prst="textNoShape">
              <a:avLst/>
            </a:prstTxWarp>
          </a:bodyPr>
          <a:lstStyle/>
          <a:p>
            <a:pPr eaLnBrk="0" hangingPunct="0">
              <a:spcBef>
                <a:spcPct val="50000"/>
              </a:spcBef>
            </a:pPr>
            <a:r>
              <a:rPr lang="en-US" sz="1400" b="1" dirty="0">
                <a:latin typeface="Avenir Next" panose="020B0503020202020204" pitchFamily="34" charset="0"/>
                <a:ea typeface="Arial Unicode MS" pitchFamily="34" charset="-128"/>
                <a:cs typeface="Arial Unicode MS" pitchFamily="34" charset="-128"/>
              </a:rPr>
              <a:t>Integrated Heat &amp; Cooling</a:t>
            </a:r>
          </a:p>
        </p:txBody>
      </p:sp>
      <p:sp>
        <p:nvSpPr>
          <p:cNvPr id="12" name="Arrow: Right 11">
            <a:extLst>
              <a:ext uri="{FF2B5EF4-FFF2-40B4-BE49-F238E27FC236}">
                <a16:creationId xmlns:a16="http://schemas.microsoft.com/office/drawing/2014/main" id="{B0635C20-C865-4112-BF50-74F75FCC9C40}"/>
              </a:ext>
            </a:extLst>
          </p:cNvPr>
          <p:cNvSpPr/>
          <p:nvPr/>
        </p:nvSpPr>
        <p:spPr bwMode="auto">
          <a:xfrm>
            <a:off x="2211859" y="3138053"/>
            <a:ext cx="2644347" cy="751698"/>
          </a:xfrm>
          <a:prstGeom prst="rightArrow">
            <a:avLst/>
          </a:prstGeom>
          <a:solidFill>
            <a:srgbClr val="FFC000"/>
          </a:solidFill>
          <a:ln w="19050" cap="flat" cmpd="sng" algn="ctr">
            <a:solidFill>
              <a:srgbClr val="969696"/>
            </a:solidFill>
            <a:prstDash val="solid"/>
            <a:round/>
            <a:headEnd type="none" w="med" len="med"/>
            <a:tailEnd type="none" w="med" len="med"/>
          </a:ln>
          <a:effectLst/>
        </p:spPr>
        <p:txBody>
          <a:bodyPr vert="horz" wrap="square" lIns="91440" tIns="0" rIns="0" bIns="0" numCol="1" rtlCol="0" anchor="ctr" anchorCtr="0" compatLnSpc="1">
            <a:prstTxWarp prst="textNoShape">
              <a:avLst/>
            </a:prstTxWarp>
          </a:bodyPr>
          <a:lstStyle/>
          <a:p>
            <a:pPr eaLnBrk="0" hangingPunct="0">
              <a:spcBef>
                <a:spcPct val="50000"/>
              </a:spcBef>
            </a:pPr>
            <a:r>
              <a:rPr lang="en-US" sz="1400" b="1" dirty="0">
                <a:latin typeface="Avenir Next" panose="020B0503020202020204" pitchFamily="34" charset="0"/>
                <a:ea typeface="Arial Unicode MS" pitchFamily="34" charset="-128"/>
                <a:cs typeface="Arial Unicode MS" pitchFamily="34" charset="-128"/>
              </a:rPr>
              <a:t>Electric Motors</a:t>
            </a:r>
          </a:p>
        </p:txBody>
      </p:sp>
      <p:sp>
        <p:nvSpPr>
          <p:cNvPr id="2" name="Arrow: Right 1">
            <a:extLst>
              <a:ext uri="{FF2B5EF4-FFF2-40B4-BE49-F238E27FC236}">
                <a16:creationId xmlns:a16="http://schemas.microsoft.com/office/drawing/2014/main" id="{77009611-EBB2-481B-8387-F81B0F802519}"/>
              </a:ext>
            </a:extLst>
          </p:cNvPr>
          <p:cNvSpPr/>
          <p:nvPr/>
        </p:nvSpPr>
        <p:spPr bwMode="auto">
          <a:xfrm rot="16200000">
            <a:off x="-500825" y="2255783"/>
            <a:ext cx="3939702" cy="1782230"/>
          </a:xfrm>
          <a:prstGeom prst="rightArrow">
            <a:avLst>
              <a:gd name="adj1" fmla="val 69804"/>
              <a:gd name="adj2" fmla="val 50000"/>
            </a:avLst>
          </a:prstGeom>
          <a:noFill/>
          <a:ln w="19050" cap="flat" cmpd="sng" algn="ctr">
            <a:solidFill>
              <a:srgbClr val="969696"/>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algn="ctr" eaLnBrk="0" hangingPunct="0">
              <a:spcBef>
                <a:spcPct val="50000"/>
              </a:spcBef>
            </a:pPr>
            <a:r>
              <a:rPr lang="en-US" sz="2000" dirty="0">
                <a:latin typeface="Avenir Next" panose="020B0503020202020204" pitchFamily="34" charset="0"/>
                <a:ea typeface="Arial Unicode MS" pitchFamily="34" charset="-128"/>
                <a:cs typeface="Arial Unicode MS" pitchFamily="34" charset="-128"/>
              </a:rPr>
              <a:t>Improving Technology Levels for Implementation</a:t>
            </a:r>
          </a:p>
        </p:txBody>
      </p:sp>
      <p:sp>
        <p:nvSpPr>
          <p:cNvPr id="3" name="TextBox 2">
            <a:extLst>
              <a:ext uri="{FF2B5EF4-FFF2-40B4-BE49-F238E27FC236}">
                <a16:creationId xmlns:a16="http://schemas.microsoft.com/office/drawing/2014/main" id="{BA61EE77-E10F-4447-9FA7-EB9AAD068F88}"/>
              </a:ext>
            </a:extLst>
          </p:cNvPr>
          <p:cNvSpPr txBox="1"/>
          <p:nvPr/>
        </p:nvSpPr>
        <p:spPr>
          <a:xfrm>
            <a:off x="846306" y="5247876"/>
            <a:ext cx="3724964" cy="1200329"/>
          </a:xfrm>
          <a:prstGeom prst="rect">
            <a:avLst/>
          </a:prstGeom>
          <a:noFill/>
        </p:spPr>
        <p:txBody>
          <a:bodyPr wrap="square" rtlCol="0">
            <a:spAutoFit/>
          </a:bodyPr>
          <a:lstStyle/>
          <a:p>
            <a:pPr algn="ctr"/>
            <a:r>
              <a:rPr lang="en-US" dirty="0">
                <a:latin typeface="Avenir Next" panose="020B0503020202020204" pitchFamily="34" charset="0"/>
              </a:rPr>
              <a:t>Aeronautical Hydrogen propulsion components are at R&amp;D TRLs of 3-5 for larger manned versions at this time.</a:t>
            </a:r>
          </a:p>
        </p:txBody>
      </p:sp>
    </p:spTree>
    <p:extLst>
      <p:ext uri="{BB962C8B-B14F-4D97-AF65-F5344CB8AC3E}">
        <p14:creationId xmlns:p14="http://schemas.microsoft.com/office/powerpoint/2010/main" val="10984343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A241B43-C63A-9D44-B26F-1586DFEE1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550" y="1149350"/>
            <a:ext cx="10502900" cy="45593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C4384A-9B9B-D742-B4B6-53C3EBDFD16A}"/>
              </a:ext>
            </a:extLst>
          </p:cNvPr>
          <p:cNvSpPr>
            <a:spLocks noGrp="1"/>
          </p:cNvSpPr>
          <p:nvPr>
            <p:ph type="title"/>
          </p:nvPr>
        </p:nvSpPr>
        <p:spPr>
          <a:xfrm>
            <a:off x="1771004" y="386952"/>
            <a:ext cx="8649992" cy="648349"/>
          </a:xfrm>
        </p:spPr>
        <p:txBody>
          <a:bodyPr/>
          <a:lstStyle/>
          <a:p>
            <a:r>
              <a:rPr lang="en-US" dirty="0"/>
              <a:t>Predicting Development Costs with TRL</a:t>
            </a:r>
          </a:p>
        </p:txBody>
      </p:sp>
    </p:spTree>
    <p:extLst>
      <p:ext uri="{BB962C8B-B14F-4D97-AF65-F5344CB8AC3E}">
        <p14:creationId xmlns:p14="http://schemas.microsoft.com/office/powerpoint/2010/main" val="1532561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0AEE1B-0369-164F-85C7-93B89D27D054}"/>
              </a:ext>
            </a:extLst>
          </p:cNvPr>
          <p:cNvSpPr>
            <a:spLocks noGrp="1"/>
          </p:cNvSpPr>
          <p:nvPr>
            <p:ph type="dt" sz="half" idx="10"/>
          </p:nvPr>
        </p:nvSpPr>
        <p:spPr/>
        <p:txBody>
          <a:bodyPr/>
          <a:lstStyle/>
          <a:p>
            <a:r>
              <a:rPr lang="en-US"/>
              <a:t>July 30, 2020</a:t>
            </a:r>
          </a:p>
        </p:txBody>
      </p:sp>
      <p:sp>
        <p:nvSpPr>
          <p:cNvPr id="3" name="Footer Placeholder 2">
            <a:extLst>
              <a:ext uri="{FF2B5EF4-FFF2-40B4-BE49-F238E27FC236}">
                <a16:creationId xmlns:a16="http://schemas.microsoft.com/office/drawing/2014/main" id="{C9722042-F6AC-4942-B0AD-AF64629E0AFC}"/>
              </a:ext>
            </a:extLst>
          </p:cNvPr>
          <p:cNvSpPr>
            <a:spLocks noGrp="1"/>
          </p:cNvSpPr>
          <p:nvPr>
            <p:ph type="ftr" sz="quarter" idx="11"/>
          </p:nvPr>
        </p:nvSpPr>
        <p:spPr/>
        <p:txBody>
          <a:bodyPr/>
          <a:lstStyle/>
          <a:p>
            <a:r>
              <a:rPr lang="en-US"/>
              <a:t>(c) 2020 Alakai Technologies Corporation. All Rights Reserved.</a:t>
            </a:r>
          </a:p>
        </p:txBody>
      </p:sp>
      <p:sp>
        <p:nvSpPr>
          <p:cNvPr id="4" name="Slide Number Placeholder 3">
            <a:extLst>
              <a:ext uri="{FF2B5EF4-FFF2-40B4-BE49-F238E27FC236}">
                <a16:creationId xmlns:a16="http://schemas.microsoft.com/office/drawing/2014/main" id="{EF3D6989-FCB2-BD48-BA95-956EDF458C79}"/>
              </a:ext>
            </a:extLst>
          </p:cNvPr>
          <p:cNvSpPr>
            <a:spLocks noGrp="1"/>
          </p:cNvSpPr>
          <p:nvPr>
            <p:ph type="sldNum" sz="quarter" idx="12"/>
          </p:nvPr>
        </p:nvSpPr>
        <p:spPr/>
        <p:txBody>
          <a:bodyPr/>
          <a:lstStyle/>
          <a:p>
            <a:fld id="{C4E9C568-A29D-B849-81D2-D2BD4BFB8722}" type="slidenum">
              <a:rPr lang="en-US" smtClean="0"/>
              <a:t>16</a:t>
            </a:fld>
            <a:endParaRPr lang="en-US"/>
          </a:p>
        </p:txBody>
      </p:sp>
      <p:sp>
        <p:nvSpPr>
          <p:cNvPr id="7" name="Slide Number Placeholder 6">
            <a:extLst>
              <a:ext uri="{FF2B5EF4-FFF2-40B4-BE49-F238E27FC236}">
                <a16:creationId xmlns:a16="http://schemas.microsoft.com/office/drawing/2014/main" id="{BD28E292-130E-BB41-A7AB-329F15A66A2B}"/>
              </a:ext>
            </a:extLst>
          </p:cNvPr>
          <p:cNvSpPr txBox="1">
            <a:spLocks/>
          </p:cNvSpPr>
          <p:nvPr/>
        </p:nvSpPr>
        <p:spPr>
          <a:xfrm>
            <a:off x="11096169" y="6404292"/>
            <a:ext cx="257632" cy="269241"/>
          </a:xfrm>
          <a:prstGeom prst="rect">
            <a:avLst/>
          </a:prstGeom>
        </p:spPr>
        <p:txBody>
          <a:bodyPr vert="horz" lIns="45720" tIns="22860" rIns="45720" bIns="22860" rtlCol="0" anchor="ctr"/>
          <a:lstStyle>
            <a:defPPr>
              <a:defRPr lang="en-US"/>
            </a:defPPr>
            <a:lvl1pPr marL="0" algn="r" defTabSz="228600" rtl="0" eaLnBrk="1" latinLnBrk="0" hangingPunct="1">
              <a:defRPr sz="500" kern="1200">
                <a:solidFill>
                  <a:schemeClr val="tx1">
                    <a:tint val="75000"/>
                  </a:schemeClr>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a:lstStyle>
          <a:p>
            <a:fld id="{C4E9C568-A29D-B849-81D2-D2BD4BFB8722}" type="slidenum">
              <a:rPr lang="en-US" smtClean="0"/>
              <a:pPr/>
              <a:t>16</a:t>
            </a:fld>
            <a:endParaRPr lang="en-US"/>
          </a:p>
        </p:txBody>
      </p:sp>
      <p:pic>
        <p:nvPicPr>
          <p:cNvPr id="15" name="Picture 14">
            <a:extLst>
              <a:ext uri="{FF2B5EF4-FFF2-40B4-BE49-F238E27FC236}">
                <a16:creationId xmlns:a16="http://schemas.microsoft.com/office/drawing/2014/main" id="{BF97F982-E18D-2F47-8C91-4E0C7472C59B}"/>
              </a:ext>
            </a:extLst>
          </p:cNvPr>
          <p:cNvPicPr>
            <a:picLocks noChangeAspect="1"/>
          </p:cNvPicPr>
          <p:nvPr/>
        </p:nvPicPr>
        <p:blipFill>
          <a:blip r:embed="rId2"/>
          <a:stretch>
            <a:fillRect/>
          </a:stretch>
        </p:blipFill>
        <p:spPr>
          <a:xfrm>
            <a:off x="1370999" y="598483"/>
            <a:ext cx="9450001" cy="5805809"/>
          </a:xfrm>
          <a:prstGeom prst="rect">
            <a:avLst/>
          </a:prstGeom>
        </p:spPr>
      </p:pic>
    </p:spTree>
    <p:extLst>
      <p:ext uri="{BB962C8B-B14F-4D97-AF65-F5344CB8AC3E}">
        <p14:creationId xmlns:p14="http://schemas.microsoft.com/office/powerpoint/2010/main" val="4209829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F7D34A7-D0CD-AA47-B545-DBBEFAB8C75F}"/>
              </a:ext>
            </a:extLst>
          </p:cNvPr>
          <p:cNvSpPr>
            <a:spLocks noGrp="1"/>
          </p:cNvSpPr>
          <p:nvPr>
            <p:ph type="title"/>
          </p:nvPr>
        </p:nvSpPr>
        <p:spPr/>
        <p:txBody>
          <a:bodyPr/>
          <a:lstStyle/>
          <a:p>
            <a:r>
              <a:rPr lang="en-US" dirty="0"/>
              <a:t>Hydrogen Coming Of Age</a:t>
            </a:r>
          </a:p>
        </p:txBody>
      </p:sp>
      <p:pic>
        <p:nvPicPr>
          <p:cNvPr id="8" name="Content Placeholder 7">
            <a:extLst>
              <a:ext uri="{FF2B5EF4-FFF2-40B4-BE49-F238E27FC236}">
                <a16:creationId xmlns:a16="http://schemas.microsoft.com/office/drawing/2014/main" id="{D3CEB07C-FA14-654F-9D38-95A15BE67F70}"/>
              </a:ext>
            </a:extLst>
          </p:cNvPr>
          <p:cNvPicPr>
            <a:picLocks noGrp="1" noChangeAspect="1"/>
          </p:cNvPicPr>
          <p:nvPr>
            <p:ph sz="half" idx="2"/>
          </p:nvPr>
        </p:nvPicPr>
        <p:blipFill>
          <a:blip r:embed="rId3"/>
          <a:stretch>
            <a:fillRect/>
          </a:stretch>
        </p:blipFill>
        <p:spPr>
          <a:xfrm>
            <a:off x="4445062" y="1777033"/>
            <a:ext cx="2769116" cy="3884591"/>
          </a:xfrm>
          <a:prstGeom prst="rect">
            <a:avLst/>
          </a:prstGeom>
          <a:ln>
            <a:solidFill>
              <a:schemeClr val="accent1"/>
            </a:solidFill>
          </a:ln>
          <a:effectLst>
            <a:outerShdw blurRad="50800" dist="38100" dir="2700000" algn="tl" rotWithShape="0">
              <a:prstClr val="black">
                <a:alpha val="40000"/>
              </a:prstClr>
            </a:outerShdw>
          </a:effectLst>
        </p:spPr>
      </p:pic>
      <p:sp>
        <p:nvSpPr>
          <p:cNvPr id="2" name="Date Placeholder 1">
            <a:extLst>
              <a:ext uri="{FF2B5EF4-FFF2-40B4-BE49-F238E27FC236}">
                <a16:creationId xmlns:a16="http://schemas.microsoft.com/office/drawing/2014/main" id="{DD27481C-2F90-F343-8032-4AB4B23F2623}"/>
              </a:ext>
            </a:extLst>
          </p:cNvPr>
          <p:cNvSpPr>
            <a:spLocks noGrp="1"/>
          </p:cNvSpPr>
          <p:nvPr>
            <p:ph type="dt" sz="half" idx="10"/>
          </p:nvPr>
        </p:nvSpPr>
        <p:spPr/>
        <p:txBody>
          <a:bodyPr/>
          <a:lstStyle/>
          <a:p>
            <a:r>
              <a:rPr lang="en-US"/>
              <a:t>July 30, 2020</a:t>
            </a:r>
          </a:p>
        </p:txBody>
      </p:sp>
      <p:sp>
        <p:nvSpPr>
          <p:cNvPr id="3" name="Footer Placeholder 2">
            <a:extLst>
              <a:ext uri="{FF2B5EF4-FFF2-40B4-BE49-F238E27FC236}">
                <a16:creationId xmlns:a16="http://schemas.microsoft.com/office/drawing/2014/main" id="{EF5E02DE-3729-9347-B61C-12FE7C781F4E}"/>
              </a:ext>
            </a:extLst>
          </p:cNvPr>
          <p:cNvSpPr>
            <a:spLocks noGrp="1"/>
          </p:cNvSpPr>
          <p:nvPr>
            <p:ph type="ftr" sz="quarter" idx="11"/>
          </p:nvPr>
        </p:nvSpPr>
        <p:spPr/>
        <p:txBody>
          <a:bodyPr/>
          <a:lstStyle/>
          <a:p>
            <a:r>
              <a:rPr lang="en-US"/>
              <a:t>(c) 2020 Alakai Technologies Corporation. All Rights Reserved.</a:t>
            </a:r>
          </a:p>
        </p:txBody>
      </p:sp>
      <p:sp>
        <p:nvSpPr>
          <p:cNvPr id="4" name="Slide Number Placeholder 3">
            <a:extLst>
              <a:ext uri="{FF2B5EF4-FFF2-40B4-BE49-F238E27FC236}">
                <a16:creationId xmlns:a16="http://schemas.microsoft.com/office/drawing/2014/main" id="{20D47AC4-1A53-FD47-96B6-FE6C9BAABDFA}"/>
              </a:ext>
            </a:extLst>
          </p:cNvPr>
          <p:cNvSpPr>
            <a:spLocks noGrp="1"/>
          </p:cNvSpPr>
          <p:nvPr>
            <p:ph type="sldNum" sz="quarter" idx="12"/>
          </p:nvPr>
        </p:nvSpPr>
        <p:spPr/>
        <p:txBody>
          <a:bodyPr/>
          <a:lstStyle/>
          <a:p>
            <a:fld id="{C4E9C568-A29D-B849-81D2-D2BD4BFB8722}" type="slidenum">
              <a:rPr lang="en-US" smtClean="0"/>
              <a:t>17</a:t>
            </a:fld>
            <a:endParaRPr lang="en-US"/>
          </a:p>
        </p:txBody>
      </p:sp>
      <p:pic>
        <p:nvPicPr>
          <p:cNvPr id="9" name="Picture 8">
            <a:extLst>
              <a:ext uri="{FF2B5EF4-FFF2-40B4-BE49-F238E27FC236}">
                <a16:creationId xmlns:a16="http://schemas.microsoft.com/office/drawing/2014/main" id="{76EFD013-A78E-A345-A798-1348E7FA78E9}"/>
              </a:ext>
            </a:extLst>
          </p:cNvPr>
          <p:cNvPicPr>
            <a:picLocks noChangeAspect="1"/>
          </p:cNvPicPr>
          <p:nvPr/>
        </p:nvPicPr>
        <p:blipFill>
          <a:blip r:embed="rId4"/>
          <a:stretch>
            <a:fillRect/>
          </a:stretch>
        </p:blipFill>
        <p:spPr>
          <a:xfrm>
            <a:off x="6610349" y="1059861"/>
            <a:ext cx="4254501" cy="2795497"/>
          </a:xfrm>
          <a:prstGeom prst="rect">
            <a:avLst/>
          </a:prstGeom>
          <a:ln>
            <a:solidFill>
              <a:schemeClr val="accent1"/>
            </a:solidFill>
          </a:ln>
          <a:effectLst>
            <a:outerShdw blurRad="50800" dist="38100" dir="2700000" algn="tl" rotWithShape="0">
              <a:prstClr val="black">
                <a:alpha val="40000"/>
              </a:prstClr>
            </a:outerShdw>
          </a:effectLst>
        </p:spPr>
      </p:pic>
      <p:sp>
        <p:nvSpPr>
          <p:cNvPr id="10" name="Pentagon 9">
            <a:extLst>
              <a:ext uri="{FF2B5EF4-FFF2-40B4-BE49-F238E27FC236}">
                <a16:creationId xmlns:a16="http://schemas.microsoft.com/office/drawing/2014/main" id="{92632F43-C067-BC47-A558-7CC8941F5493}"/>
              </a:ext>
            </a:extLst>
          </p:cNvPr>
          <p:cNvSpPr/>
          <p:nvPr/>
        </p:nvSpPr>
        <p:spPr>
          <a:xfrm>
            <a:off x="494270" y="1363901"/>
            <a:ext cx="3926078" cy="4769720"/>
          </a:xfrm>
          <a:prstGeom prst="homePlate">
            <a:avLst>
              <a:gd name="adj" fmla="val 12232"/>
            </a:avLst>
          </a:prstGeom>
        </p:spPr>
        <p:style>
          <a:lnRef idx="1">
            <a:schemeClr val="accent1"/>
          </a:lnRef>
          <a:fillRef idx="2">
            <a:schemeClr val="accent1"/>
          </a:fillRef>
          <a:effectRef idx="1">
            <a:schemeClr val="accent1"/>
          </a:effectRef>
          <a:fontRef idx="minor">
            <a:schemeClr val="dk1"/>
          </a:fontRef>
        </p:style>
        <p:txBody>
          <a:bodyPr rtlCol="0" anchor="ctr"/>
          <a:lstStyle/>
          <a:p>
            <a:pPr marL="285750" indent="-285750">
              <a:buFont typeface="Arial" panose="020B0604020202020204" pitchFamily="34" charset="0"/>
              <a:buChar char="•"/>
            </a:pPr>
            <a:r>
              <a:rPr lang="en-US" sz="2400" dirty="0">
                <a:solidFill>
                  <a:schemeClr val="tx1"/>
                </a:solidFill>
              </a:rPr>
              <a:t>Ten nations have committed to advancement toward hydrogen economies over the coming years.</a:t>
            </a:r>
          </a:p>
          <a:p>
            <a:pPr marL="285750" indent="-285750">
              <a:buFont typeface="Arial" panose="020B0604020202020204" pitchFamily="34" charset="0"/>
              <a:buChar char="•"/>
            </a:pPr>
            <a:r>
              <a:rPr lang="en-US" sz="2400" dirty="0">
                <a:solidFill>
                  <a:schemeClr val="tx1"/>
                </a:solidFill>
              </a:rPr>
              <a:t>Primary drivers are environmental sustainability and Total Cost of Ownership (TCO).</a:t>
            </a:r>
          </a:p>
          <a:p>
            <a:pPr marL="285750" indent="-285750">
              <a:buFont typeface="Arial" panose="020B0604020202020204" pitchFamily="34" charset="0"/>
              <a:buChar char="•"/>
            </a:pPr>
            <a:r>
              <a:rPr lang="en-US" sz="2400" dirty="0">
                <a:solidFill>
                  <a:schemeClr val="tx1"/>
                </a:solidFill>
              </a:rPr>
              <a:t>Aeronautical H2 ecosystem includes OEMs and suppliers across the enterprise.</a:t>
            </a:r>
          </a:p>
        </p:txBody>
      </p:sp>
      <p:pic>
        <p:nvPicPr>
          <p:cNvPr id="6" name="Picture 5">
            <a:extLst>
              <a:ext uri="{FF2B5EF4-FFF2-40B4-BE49-F238E27FC236}">
                <a16:creationId xmlns:a16="http://schemas.microsoft.com/office/drawing/2014/main" id="{4A5B1E30-B98D-AF43-9441-57F673CE068A}"/>
              </a:ext>
            </a:extLst>
          </p:cNvPr>
          <p:cNvPicPr>
            <a:picLocks noChangeAspect="1"/>
          </p:cNvPicPr>
          <p:nvPr/>
        </p:nvPicPr>
        <p:blipFill>
          <a:blip r:embed="rId5"/>
          <a:stretch>
            <a:fillRect/>
          </a:stretch>
        </p:blipFill>
        <p:spPr>
          <a:xfrm>
            <a:off x="8068962" y="2921716"/>
            <a:ext cx="3789488" cy="3450131"/>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57699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Waterfall_1440x1024.jpg" descr="Waterfall_1440x102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a:ln w="12700">
            <a:miter lim="400000"/>
          </a:ln>
        </p:spPr>
      </p:pic>
      <p:sp>
        <p:nvSpPr>
          <p:cNvPr id="189" name="Hydrogen Powered Aerial Transport Solutions"/>
          <p:cNvSpPr txBox="1">
            <a:spLocks noGrp="1"/>
          </p:cNvSpPr>
          <p:nvPr>
            <p:ph type="title"/>
          </p:nvPr>
        </p:nvSpPr>
        <p:spPr>
          <a:xfrm>
            <a:off x="3940783" y="2355847"/>
            <a:ext cx="4304084" cy="1249261"/>
          </a:xfrm>
          <a:prstGeom prst="rect">
            <a:avLst/>
          </a:prstGeom>
        </p:spPr>
        <p:txBody>
          <a:bodyPr vert="horz" lIns="45720" tIns="45720" rIns="45720" bIns="45720" rtlCol="0" anchor="ctr">
            <a:noAutofit/>
          </a:bodyPr>
          <a:lstStyle>
            <a:lvl1pPr defTabSz="859536">
              <a:lnSpc>
                <a:spcPct val="120000"/>
              </a:lnSpc>
              <a:defRPr sz="5640">
                <a:latin typeface="Avenir Next Medium"/>
                <a:ea typeface="Avenir Next Medium"/>
                <a:cs typeface="Avenir Next Medium"/>
                <a:sym typeface="Avenir Next Medium"/>
              </a:defRPr>
            </a:lvl1pPr>
          </a:lstStyle>
          <a:p>
            <a:r>
              <a:rPr sz="3200" dirty="0"/>
              <a:t>Hydrogen Powered Aerial Transport Solutions</a:t>
            </a:r>
          </a:p>
        </p:txBody>
      </p:sp>
      <p:pic>
        <p:nvPicPr>
          <p:cNvPr id="190"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57003" y="4910821"/>
            <a:ext cx="1778001" cy="1249261"/>
          </a:xfrm>
          <a:prstGeom prst="rect">
            <a:avLst/>
          </a:prstGeom>
          <a:ln w="12700">
            <a:miter lim="400000"/>
          </a:ln>
        </p:spPr>
      </p:pic>
      <p:sp>
        <p:nvSpPr>
          <p:cNvPr id="191" name="Change the World"/>
          <p:cNvSpPr txBox="1"/>
          <p:nvPr/>
        </p:nvSpPr>
        <p:spPr>
          <a:xfrm>
            <a:off x="3016032" y="768350"/>
            <a:ext cx="6159937" cy="1249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normAutofit/>
          </a:bodyPr>
          <a:lstStyle>
            <a:lvl1pPr algn="ctr">
              <a:lnSpc>
                <a:spcPct val="120000"/>
              </a:lnSpc>
              <a:defRPr sz="10000">
                <a:solidFill>
                  <a:srgbClr val="FFFFFF"/>
                </a:solidFill>
                <a:latin typeface="Avenir Next Medium"/>
                <a:ea typeface="Avenir Next Medium"/>
                <a:cs typeface="Avenir Next Medium"/>
                <a:sym typeface="Avenir Next Medium"/>
              </a:defRPr>
            </a:lvl1pPr>
          </a:lstStyle>
          <a:p>
            <a:r>
              <a:rPr sz="5000"/>
              <a:t>Change the World</a:t>
            </a:r>
          </a:p>
        </p:txBody>
      </p:sp>
      <p:sp>
        <p:nvSpPr>
          <p:cNvPr id="192" name="Everyday Air Mobility.…"/>
          <p:cNvSpPr txBox="1"/>
          <p:nvPr/>
        </p:nvSpPr>
        <p:spPr>
          <a:xfrm>
            <a:off x="8438276" y="1778000"/>
            <a:ext cx="3215455" cy="4318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normAutofit/>
          </a:bodyPr>
          <a:lstStyle/>
          <a:p>
            <a:pPr algn="ctr">
              <a:lnSpc>
                <a:spcPct val="120000"/>
              </a:lnSpc>
              <a:defRPr sz="3500">
                <a:solidFill>
                  <a:srgbClr val="FFFFFF"/>
                </a:solidFill>
                <a:latin typeface="Avenir Next Medium"/>
                <a:ea typeface="Avenir Next Medium"/>
                <a:cs typeface="Avenir Next Medium"/>
                <a:sym typeface="Avenir Next Medium"/>
              </a:defRPr>
            </a:pPr>
            <a:r>
              <a:rPr sz="1750"/>
              <a:t>Everyday Air Mobility.</a:t>
            </a:r>
          </a:p>
          <a:p>
            <a:pPr algn="ctr">
              <a:lnSpc>
                <a:spcPct val="120000"/>
              </a:lnSpc>
              <a:defRPr sz="3500">
                <a:solidFill>
                  <a:srgbClr val="FFFFFF"/>
                </a:solidFill>
                <a:latin typeface="Avenir Next Medium"/>
                <a:ea typeface="Avenir Next Medium"/>
                <a:cs typeface="Avenir Next Medium"/>
                <a:sym typeface="Avenir Next Medium"/>
              </a:defRPr>
            </a:pPr>
            <a:r>
              <a:rPr sz="1750"/>
              <a:t>Fueled by Hydrogen.</a:t>
            </a:r>
          </a:p>
          <a:p>
            <a:pPr algn="ctr">
              <a:lnSpc>
                <a:spcPct val="120000"/>
              </a:lnSpc>
              <a:defRPr sz="3500">
                <a:solidFill>
                  <a:srgbClr val="FFFFFF"/>
                </a:solidFill>
                <a:latin typeface="Avenir Next Medium"/>
                <a:ea typeface="Avenir Next Medium"/>
                <a:cs typeface="Avenir Next Medium"/>
                <a:sym typeface="Avenir Next Medium"/>
              </a:defRPr>
            </a:pPr>
            <a:r>
              <a:rPr sz="1750"/>
              <a:t>Powered by Simplicity.  </a:t>
            </a:r>
          </a:p>
        </p:txBody>
      </p:sp>
      <p:sp>
        <p:nvSpPr>
          <p:cNvPr id="2" name="Slide Number Placeholder 1">
            <a:extLst>
              <a:ext uri="{FF2B5EF4-FFF2-40B4-BE49-F238E27FC236}">
                <a16:creationId xmlns:a16="http://schemas.microsoft.com/office/drawing/2014/main" id="{03D293AF-3D1C-484A-A505-279397E1F3F8}"/>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3" name="Rectangle 2">
            <a:extLst>
              <a:ext uri="{FF2B5EF4-FFF2-40B4-BE49-F238E27FC236}">
                <a16:creationId xmlns:a16="http://schemas.microsoft.com/office/drawing/2014/main" id="{CB4814D4-5C4E-D141-83B8-1B8AB2B53F8A}"/>
              </a:ext>
            </a:extLst>
          </p:cNvPr>
          <p:cNvSpPr/>
          <p:nvPr/>
        </p:nvSpPr>
        <p:spPr>
          <a:xfrm>
            <a:off x="671209" y="5372727"/>
            <a:ext cx="2055949" cy="523220"/>
          </a:xfrm>
          <a:prstGeom prst="rect">
            <a:avLst/>
          </a:prstGeom>
          <a:noFill/>
          <a:ln w="50800" cap="flat">
            <a:noFill/>
            <a:prstDash val="solid"/>
            <a:round/>
          </a:ln>
          <a:effectLst>
            <a:outerShdw blurRad="76200" dist="381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ctr">
            <a:spAutoFit/>
          </a:bodyPr>
          <a:lstStyle/>
          <a:p>
            <a:pPr hangingPunct="0"/>
            <a:r>
              <a:rPr lang="en-US" sz="2800" dirty="0">
                <a:solidFill>
                  <a:schemeClr val="bg1"/>
                </a:solidFill>
                <a:latin typeface="+mj-lt"/>
                <a:ea typeface="+mj-ea"/>
                <a:cs typeface="+mj-cs"/>
                <a:sym typeface="Trebuchet MS"/>
              </a:rPr>
              <a:t>Thank You!</a:t>
            </a:r>
            <a:endParaRPr lang="en-US" sz="2800" dirty="0">
              <a:solidFill>
                <a:schemeClr val="bg1"/>
              </a:solidFill>
              <a:latin typeface="+mj-lt"/>
              <a:ea typeface="+mj-ea"/>
              <a:cs typeface="+mj-cs"/>
            </a:endParaRPr>
          </a:p>
        </p:txBody>
      </p:sp>
    </p:spTree>
    <p:extLst>
      <p:ext uri="{BB962C8B-B14F-4D97-AF65-F5344CB8AC3E}">
        <p14:creationId xmlns:p14="http://schemas.microsoft.com/office/powerpoint/2010/main" val="31317317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6EC8-7D87-5E40-AB87-940DD9E4B1C7}"/>
              </a:ext>
            </a:extLst>
          </p:cNvPr>
          <p:cNvSpPr>
            <a:spLocks noGrp="1"/>
          </p:cNvSpPr>
          <p:nvPr>
            <p:ph type="title"/>
          </p:nvPr>
        </p:nvSpPr>
        <p:spPr>
          <a:xfrm>
            <a:off x="1814808" y="321637"/>
            <a:ext cx="7446992" cy="648349"/>
          </a:xfrm>
        </p:spPr>
        <p:txBody>
          <a:bodyPr anchor="ctr">
            <a:normAutofit/>
          </a:bodyPr>
          <a:lstStyle/>
          <a:p>
            <a:r>
              <a:rPr lang="en-US"/>
              <a:t>Hydrogen Technology Trajectories</a:t>
            </a:r>
            <a:endParaRPr lang="en-US" dirty="0"/>
          </a:p>
        </p:txBody>
      </p:sp>
      <p:sp>
        <p:nvSpPr>
          <p:cNvPr id="3" name="Content Placeholder 2">
            <a:extLst>
              <a:ext uri="{FF2B5EF4-FFF2-40B4-BE49-F238E27FC236}">
                <a16:creationId xmlns:a16="http://schemas.microsoft.com/office/drawing/2014/main" id="{63E3BA13-F97B-AC4B-BB41-5743A0C91B83}"/>
              </a:ext>
            </a:extLst>
          </p:cNvPr>
          <p:cNvSpPr>
            <a:spLocks noGrp="1"/>
          </p:cNvSpPr>
          <p:nvPr>
            <p:ph idx="1"/>
          </p:nvPr>
        </p:nvSpPr>
        <p:spPr>
          <a:xfrm>
            <a:off x="609600" y="1149120"/>
            <a:ext cx="10972800" cy="5201280"/>
          </a:xfrm>
        </p:spPr>
        <p:txBody>
          <a:bodyPr>
            <a:normAutofit/>
          </a:bodyPr>
          <a:lstStyle/>
          <a:p>
            <a:r>
              <a:rPr lang="en-US" dirty="0"/>
              <a:t>The cost to produce hydrogen fuel cells has fallen 65% since 2010 and is projected to fall another 50% by 2025, as volume scales (</a:t>
            </a:r>
            <a:r>
              <a:rPr lang="en-US" dirty="0">
                <a:hlinkClick r:id="rId3"/>
              </a:rPr>
              <a:t>https://blog.ballard.com/fuel-cell-price-drop</a:t>
            </a:r>
            <a:r>
              <a:rPr lang="en-US" dirty="0"/>
              <a:t>), bringing the cost down from more than $1,000/kW a few years ago ($100,000 per car) to about $60/kW (about $6,000 per car) and with a DOE goal of $30/kW in coming years.</a:t>
            </a:r>
          </a:p>
          <a:p>
            <a:r>
              <a:rPr lang="en-US" dirty="0"/>
              <a:t>This year, Microsoft has pledged to become carbon negative by 2030, in part using HFCs to power Azure datacenter servers, in a cost-competitive replacement of diesel fuel powered generators, with H2 delivered by H2-powered long-haul vehicles, to ensure five-nines (99.999%) reliability. (</a:t>
            </a:r>
            <a:r>
              <a:rPr lang="en-US" dirty="0">
                <a:hlinkClick r:id="rId4"/>
              </a:rPr>
              <a:t>https://news.microsoft.com/innovation-stories/hydrogen-datacenters/</a:t>
            </a:r>
            <a:r>
              <a:rPr lang="en-US" dirty="0"/>
              <a:t>) </a:t>
            </a:r>
          </a:p>
          <a:p>
            <a:r>
              <a:rPr lang="en-US" dirty="0"/>
              <a:t>Hydrogen production costs are forecast to decline by 50% by 2030, making H2cost-competitive with some conventional fuels (</a:t>
            </a:r>
            <a:r>
              <a:rPr lang="en-US" dirty="0">
                <a:hlinkClick r:id="rId5"/>
              </a:rPr>
              <a:t>https://hydrogencouncil.com/en/path-to-hydrogen-competitiveness-a-cost-perspective/</a:t>
            </a:r>
            <a:r>
              <a:rPr lang="en-US" dirty="0"/>
              <a:t>) </a:t>
            </a:r>
          </a:p>
          <a:p>
            <a:r>
              <a:rPr lang="en-US" dirty="0"/>
              <a:t>Before the impact of any technological breakthroughs are considered, the Total Cost of Ownership of hydrogen vehicles is forecast to decline about 45%, at about 600,000 vehicles per year (</a:t>
            </a:r>
            <a:r>
              <a:rPr lang="en-US" dirty="0">
                <a:hlinkClick r:id="rId6"/>
              </a:rPr>
              <a:t>https://hydrogencouncil.com/wp-content/uploads/2020/01/Path-to-Hydrogen-Competitiveness_Full-Study-1.pdf</a:t>
            </a:r>
            <a:r>
              <a:rPr lang="en-US" dirty="0"/>
              <a:t>) </a:t>
            </a:r>
          </a:p>
          <a:p>
            <a:endParaRPr lang="en-US" dirty="0"/>
          </a:p>
        </p:txBody>
      </p:sp>
      <p:sp>
        <p:nvSpPr>
          <p:cNvPr id="4" name="Date Placeholder 3">
            <a:extLst>
              <a:ext uri="{FF2B5EF4-FFF2-40B4-BE49-F238E27FC236}">
                <a16:creationId xmlns:a16="http://schemas.microsoft.com/office/drawing/2014/main" id="{8E7F769F-C15D-184A-A9D9-4A241EF1311E}"/>
              </a:ext>
            </a:extLst>
          </p:cNvPr>
          <p:cNvSpPr>
            <a:spLocks noGrp="1"/>
          </p:cNvSpPr>
          <p:nvPr>
            <p:ph type="dt" sz="half" idx="10"/>
          </p:nvPr>
        </p:nvSpPr>
        <p:spPr>
          <a:xfrm>
            <a:off x="609600" y="6468671"/>
            <a:ext cx="2844800" cy="365125"/>
          </a:xfrm>
        </p:spPr>
        <p:txBody>
          <a:bodyPr anchor="ctr">
            <a:normAutofit/>
          </a:bodyPr>
          <a:lstStyle/>
          <a:p>
            <a:pPr>
              <a:spcAft>
                <a:spcPts val="600"/>
              </a:spcAft>
            </a:pPr>
            <a:r>
              <a:rPr lang="en-US"/>
              <a:t>July 30, 2020</a:t>
            </a:r>
          </a:p>
        </p:txBody>
      </p:sp>
      <p:sp>
        <p:nvSpPr>
          <p:cNvPr id="5" name="Footer Placeholder 4">
            <a:extLst>
              <a:ext uri="{FF2B5EF4-FFF2-40B4-BE49-F238E27FC236}">
                <a16:creationId xmlns:a16="http://schemas.microsoft.com/office/drawing/2014/main" id="{2DD85AC2-02DE-3940-9028-E4714AD546B2}"/>
              </a:ext>
            </a:extLst>
          </p:cNvPr>
          <p:cNvSpPr>
            <a:spLocks noGrp="1"/>
          </p:cNvSpPr>
          <p:nvPr>
            <p:ph type="ftr" sz="quarter" idx="11"/>
          </p:nvPr>
        </p:nvSpPr>
        <p:spPr>
          <a:xfrm>
            <a:off x="2469503" y="6468671"/>
            <a:ext cx="7252995" cy="365125"/>
          </a:xfrm>
        </p:spPr>
        <p:txBody>
          <a:bodyPr anchor="ctr">
            <a:normAutofit/>
          </a:bodyPr>
          <a:lstStyle/>
          <a:p>
            <a:pPr>
              <a:spcAft>
                <a:spcPts val="600"/>
              </a:spcAft>
            </a:pPr>
            <a:r>
              <a:rPr lang="en-US"/>
              <a:t>(c) 2020 Alakai Technologies Corporation. All Rights Reserved.</a:t>
            </a:r>
          </a:p>
        </p:txBody>
      </p:sp>
      <p:sp>
        <p:nvSpPr>
          <p:cNvPr id="6" name="Slide Number Placeholder 5">
            <a:extLst>
              <a:ext uri="{FF2B5EF4-FFF2-40B4-BE49-F238E27FC236}">
                <a16:creationId xmlns:a16="http://schemas.microsoft.com/office/drawing/2014/main" id="{9821FC2E-1A97-6B41-AA40-CB514BEE1FE8}"/>
              </a:ext>
            </a:extLst>
          </p:cNvPr>
          <p:cNvSpPr>
            <a:spLocks noGrp="1"/>
          </p:cNvSpPr>
          <p:nvPr>
            <p:ph type="sldNum" sz="quarter" idx="12"/>
          </p:nvPr>
        </p:nvSpPr>
        <p:spPr>
          <a:xfrm>
            <a:off x="8737600" y="6468671"/>
            <a:ext cx="2844800" cy="365125"/>
          </a:xfrm>
        </p:spPr>
        <p:txBody>
          <a:bodyPr anchor="ctr">
            <a:normAutofit/>
          </a:bodyPr>
          <a:lstStyle/>
          <a:p>
            <a:pPr>
              <a:spcAft>
                <a:spcPts val="600"/>
              </a:spcAft>
            </a:pPr>
            <a:fld id="{C4E9C568-A29D-B849-81D2-D2BD4BFB8722}" type="slidenum">
              <a:rPr lang="en-US" smtClean="0"/>
              <a:pPr>
                <a:spcAft>
                  <a:spcPts val="600"/>
                </a:spcAft>
              </a:pPr>
              <a:t>19</a:t>
            </a:fld>
            <a:endParaRPr lang="en-US"/>
          </a:p>
        </p:txBody>
      </p:sp>
    </p:spTree>
    <p:extLst>
      <p:ext uri="{BB962C8B-B14F-4D97-AF65-F5344CB8AC3E}">
        <p14:creationId xmlns:p14="http://schemas.microsoft.com/office/powerpoint/2010/main" val="3982809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141D9A1-899F-6A4C-9B10-2422F67A08EB}"/>
              </a:ext>
            </a:extLst>
          </p:cNvPr>
          <p:cNvSpPr>
            <a:spLocks noGrp="1"/>
          </p:cNvSpPr>
          <p:nvPr>
            <p:ph type="dt" sz="half" idx="10"/>
          </p:nvPr>
        </p:nvSpPr>
        <p:spPr/>
        <p:txBody>
          <a:bodyPr/>
          <a:lstStyle/>
          <a:p>
            <a:r>
              <a:rPr lang="en-US"/>
              <a:t>July 30, 2020</a:t>
            </a:r>
          </a:p>
        </p:txBody>
      </p:sp>
      <p:sp>
        <p:nvSpPr>
          <p:cNvPr id="5" name="Footer Placeholder 4">
            <a:extLst>
              <a:ext uri="{FF2B5EF4-FFF2-40B4-BE49-F238E27FC236}">
                <a16:creationId xmlns:a16="http://schemas.microsoft.com/office/drawing/2014/main" id="{F1239EC3-CAD5-2743-846C-DE276024E6D7}"/>
              </a:ext>
            </a:extLst>
          </p:cNvPr>
          <p:cNvSpPr>
            <a:spLocks noGrp="1"/>
          </p:cNvSpPr>
          <p:nvPr>
            <p:ph type="ftr" sz="quarter" idx="11"/>
          </p:nvPr>
        </p:nvSpPr>
        <p:spPr/>
        <p:txBody>
          <a:bodyPr/>
          <a:lstStyle/>
          <a:p>
            <a:r>
              <a:rPr lang="en-US"/>
              <a:t>(c) 2020 Alakai Technologies Corporation. All Rights Reserved.</a:t>
            </a:r>
          </a:p>
        </p:txBody>
      </p:sp>
      <p:sp>
        <p:nvSpPr>
          <p:cNvPr id="6" name="Slide Number Placeholder 5">
            <a:extLst>
              <a:ext uri="{FF2B5EF4-FFF2-40B4-BE49-F238E27FC236}">
                <a16:creationId xmlns:a16="http://schemas.microsoft.com/office/drawing/2014/main" id="{284AF586-E5C5-524D-A245-BFAEE0CC092B}"/>
              </a:ext>
            </a:extLst>
          </p:cNvPr>
          <p:cNvSpPr>
            <a:spLocks noGrp="1"/>
          </p:cNvSpPr>
          <p:nvPr>
            <p:ph type="sldNum" sz="quarter" idx="12"/>
          </p:nvPr>
        </p:nvSpPr>
        <p:spPr/>
        <p:txBody>
          <a:bodyPr/>
          <a:lstStyle/>
          <a:p>
            <a:fld id="{C4E9C568-A29D-B849-81D2-D2BD4BFB8722}" type="slidenum">
              <a:rPr lang="en-US" smtClean="0"/>
              <a:t>2</a:t>
            </a:fld>
            <a:endParaRPr lang="en-US"/>
          </a:p>
        </p:txBody>
      </p:sp>
      <p:pic>
        <p:nvPicPr>
          <p:cNvPr id="7" name="Picture 6">
            <a:extLst>
              <a:ext uri="{FF2B5EF4-FFF2-40B4-BE49-F238E27FC236}">
                <a16:creationId xmlns:a16="http://schemas.microsoft.com/office/drawing/2014/main" id="{880C55FE-1D76-A040-9725-890F2A2C6C7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Box 7">
            <a:extLst>
              <a:ext uri="{FF2B5EF4-FFF2-40B4-BE49-F238E27FC236}">
                <a16:creationId xmlns:a16="http://schemas.microsoft.com/office/drawing/2014/main" id="{2AC1A3BA-FC7D-1F48-8259-D8942793E099}"/>
              </a:ext>
            </a:extLst>
          </p:cNvPr>
          <p:cNvSpPr txBox="1"/>
          <p:nvPr/>
        </p:nvSpPr>
        <p:spPr>
          <a:xfrm>
            <a:off x="144361" y="6004902"/>
            <a:ext cx="5762169" cy="646331"/>
          </a:xfrm>
          <a:prstGeom prst="rect">
            <a:avLst/>
          </a:prstGeom>
          <a:noFill/>
        </p:spPr>
        <p:txBody>
          <a:bodyPr wrap="square" rtlCol="0">
            <a:spAutoFit/>
          </a:bodyPr>
          <a:lstStyle/>
          <a:p>
            <a:pPr lvl="0"/>
            <a:r>
              <a:rPr lang="en-US" sz="3600" i="1" dirty="0">
                <a:solidFill>
                  <a:schemeClr val="bg1"/>
                </a:solidFill>
                <a:ea typeface="Calibri"/>
                <a:cs typeface="Calibri"/>
                <a:sym typeface="Calibri"/>
              </a:rPr>
              <a:t>Advanced Air Mobility (AAM)</a:t>
            </a:r>
            <a:endParaRPr lang="en-US" sz="2000" dirty="0">
              <a:solidFill>
                <a:schemeClr val="bg1"/>
              </a:solidFill>
              <a:ea typeface="Calibri"/>
              <a:cs typeface="Calibri"/>
              <a:sym typeface="Calibri"/>
            </a:endParaRPr>
          </a:p>
        </p:txBody>
      </p:sp>
      <p:pic>
        <p:nvPicPr>
          <p:cNvPr id="3" name="Picture 2" descr="A close up of a logo&#10;&#10;Description automatically generated">
            <a:extLst>
              <a:ext uri="{FF2B5EF4-FFF2-40B4-BE49-F238E27FC236}">
                <a16:creationId xmlns:a16="http://schemas.microsoft.com/office/drawing/2014/main" id="{8A65159D-F7B7-254E-BD08-332FCF55F6F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77053" y="208441"/>
            <a:ext cx="1165893" cy="965450"/>
          </a:xfrm>
          <a:prstGeom prst="rect">
            <a:avLst/>
          </a:prstGeom>
        </p:spPr>
      </p:pic>
      <p:pic>
        <p:nvPicPr>
          <p:cNvPr id="11" name="Picture 10" descr="A close up of a sign&#10;&#10;Description automatically generated">
            <a:extLst>
              <a:ext uri="{FF2B5EF4-FFF2-40B4-BE49-F238E27FC236}">
                <a16:creationId xmlns:a16="http://schemas.microsoft.com/office/drawing/2014/main" id="{D926763C-0DCB-B748-B9ED-AC67E4785651}"/>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1005175" y="208441"/>
            <a:ext cx="965450" cy="965450"/>
          </a:xfrm>
          <a:prstGeom prst="rect">
            <a:avLst/>
          </a:prstGeom>
        </p:spPr>
      </p:pic>
      <p:pic>
        <p:nvPicPr>
          <p:cNvPr id="2" name="Picture 1">
            <a:extLst>
              <a:ext uri="{FF2B5EF4-FFF2-40B4-BE49-F238E27FC236}">
                <a16:creationId xmlns:a16="http://schemas.microsoft.com/office/drawing/2014/main" id="{408A002F-B2D1-FB41-9F36-8D7EDD091C38}"/>
              </a:ext>
            </a:extLst>
          </p:cNvPr>
          <p:cNvPicPr>
            <a:picLocks noChangeAspect="1"/>
          </p:cNvPicPr>
          <p:nvPr/>
        </p:nvPicPr>
        <p:blipFill>
          <a:blip r:embed="rId8"/>
          <a:stretch>
            <a:fillRect/>
          </a:stretch>
        </p:blipFill>
        <p:spPr>
          <a:xfrm>
            <a:off x="0" y="-24204"/>
            <a:ext cx="12192000" cy="6858000"/>
          </a:xfrm>
          <a:prstGeom prst="rect">
            <a:avLst/>
          </a:prstGeom>
        </p:spPr>
      </p:pic>
      <p:sp>
        <p:nvSpPr>
          <p:cNvPr id="9" name="TextBox 8">
            <a:extLst>
              <a:ext uri="{FF2B5EF4-FFF2-40B4-BE49-F238E27FC236}">
                <a16:creationId xmlns:a16="http://schemas.microsoft.com/office/drawing/2014/main" id="{A25B409A-B11B-6C4B-96F7-8288D5BDB423}"/>
              </a:ext>
            </a:extLst>
          </p:cNvPr>
          <p:cNvSpPr txBox="1"/>
          <p:nvPr/>
        </p:nvSpPr>
        <p:spPr>
          <a:xfrm>
            <a:off x="8376644" y="2891478"/>
            <a:ext cx="3850157" cy="1938992"/>
          </a:xfrm>
          <a:prstGeom prst="rect">
            <a:avLst/>
          </a:prstGeom>
          <a:noFill/>
        </p:spPr>
        <p:txBody>
          <a:bodyPr wrap="none" rtlCol="0">
            <a:spAutoFit/>
          </a:bodyPr>
          <a:lstStyle/>
          <a:p>
            <a:r>
              <a:rPr lang="en-US" sz="2000" dirty="0"/>
              <a:t>Fly-By-Wire &amp; Light</a:t>
            </a:r>
          </a:p>
          <a:p>
            <a:r>
              <a:rPr lang="en-US" sz="2000" dirty="0"/>
              <a:t>Autonomous-capable</a:t>
            </a:r>
          </a:p>
          <a:p>
            <a:r>
              <a:rPr lang="en-US" sz="2000" dirty="0"/>
              <a:t>Long-endurance testing profiles</a:t>
            </a:r>
          </a:p>
          <a:p>
            <a:r>
              <a:rPr lang="en-US" sz="2000" dirty="0"/>
              <a:t>Cyber-secure data communications</a:t>
            </a:r>
          </a:p>
          <a:p>
            <a:r>
              <a:rPr lang="en-US" sz="2000" dirty="0"/>
              <a:t>Simulation &amp; Full-scale flight test</a:t>
            </a:r>
          </a:p>
          <a:p>
            <a:endParaRPr lang="en-US" sz="2000" dirty="0"/>
          </a:p>
        </p:txBody>
      </p:sp>
      <p:sp>
        <p:nvSpPr>
          <p:cNvPr id="12" name="TextBox 11">
            <a:extLst>
              <a:ext uri="{FF2B5EF4-FFF2-40B4-BE49-F238E27FC236}">
                <a16:creationId xmlns:a16="http://schemas.microsoft.com/office/drawing/2014/main" id="{462E5AE0-1820-E04D-95B1-5DA33771830C}"/>
              </a:ext>
            </a:extLst>
          </p:cNvPr>
          <p:cNvSpPr txBox="1"/>
          <p:nvPr/>
        </p:nvSpPr>
        <p:spPr>
          <a:xfrm>
            <a:off x="144361" y="3199254"/>
            <a:ext cx="2701509" cy="1323439"/>
          </a:xfrm>
          <a:prstGeom prst="rect">
            <a:avLst/>
          </a:prstGeom>
          <a:noFill/>
        </p:spPr>
        <p:txBody>
          <a:bodyPr wrap="none" rtlCol="0">
            <a:spAutoFit/>
          </a:bodyPr>
          <a:lstStyle/>
          <a:p>
            <a:r>
              <a:rPr lang="en-US" sz="2000" dirty="0"/>
              <a:t>S2A2 TC-4 Role: </a:t>
            </a:r>
            <a:br>
              <a:rPr lang="en-US" sz="2000" dirty="0"/>
            </a:br>
            <a:r>
              <a:rPr lang="en-US" sz="2000" dirty="0"/>
              <a:t>System Integration and </a:t>
            </a:r>
            <a:br>
              <a:rPr lang="en-US" sz="2000" dirty="0"/>
            </a:br>
            <a:r>
              <a:rPr lang="en-US" sz="2000" dirty="0"/>
              <a:t>Experimentation</a:t>
            </a:r>
          </a:p>
          <a:p>
            <a:endParaRPr lang="en-US" sz="2000" dirty="0"/>
          </a:p>
        </p:txBody>
      </p:sp>
    </p:spTree>
    <p:extLst>
      <p:ext uri="{BB962C8B-B14F-4D97-AF65-F5344CB8AC3E}">
        <p14:creationId xmlns:p14="http://schemas.microsoft.com/office/powerpoint/2010/main" val="423334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pic>
        <p:nvPicPr>
          <p:cNvPr id="127" name="Google Shape;127;p19"/>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flipH="1">
            <a:off x="-1" y="20733"/>
            <a:ext cx="12191999" cy="7300117"/>
          </a:xfrm>
          <a:prstGeom prst="rect">
            <a:avLst/>
          </a:prstGeom>
          <a:noFill/>
          <a:ln>
            <a:noFill/>
          </a:ln>
        </p:spPr>
      </p:pic>
      <p:sp>
        <p:nvSpPr>
          <p:cNvPr id="128" name="Google Shape;128;p19"/>
          <p:cNvSpPr/>
          <p:nvPr/>
        </p:nvSpPr>
        <p:spPr>
          <a:xfrm>
            <a:off x="0" y="5923295"/>
            <a:ext cx="12192000" cy="190000"/>
          </a:xfrm>
          <a:prstGeom prst="rect">
            <a:avLst/>
          </a:prstGeom>
          <a:gradFill>
            <a:gsLst>
              <a:gs pos="0">
                <a:srgbClr val="F2F2F2"/>
              </a:gs>
              <a:gs pos="100000">
                <a:srgbClr val="A6A6A6"/>
              </a:gs>
            </a:gsLst>
            <a:path path="circle">
              <a:fillToRect l="50000" t="50000" r="50000" b="50000"/>
            </a:path>
            <a:tileRect/>
          </a:gradFill>
          <a:ln>
            <a:noFill/>
          </a:ln>
        </p:spPr>
        <p:txBody>
          <a:bodyPr spcFirstLastPara="1" wrap="square" lIns="121900" tIns="121900" rIns="121900" bIns="121900" anchor="ctr" anchorCtr="0">
            <a:noAutofit/>
          </a:bodyPr>
          <a:lstStyle/>
          <a:p>
            <a:endParaRPr sz="2400"/>
          </a:p>
        </p:txBody>
      </p:sp>
      <p:sp>
        <p:nvSpPr>
          <p:cNvPr id="129" name="Google Shape;129;p19"/>
          <p:cNvSpPr/>
          <p:nvPr/>
        </p:nvSpPr>
        <p:spPr>
          <a:xfrm>
            <a:off x="0" y="5980800"/>
            <a:ext cx="12192000" cy="877200"/>
          </a:xfrm>
          <a:prstGeom prst="rect">
            <a:avLst/>
          </a:prstGeom>
          <a:gradFill>
            <a:gsLst>
              <a:gs pos="0">
                <a:srgbClr val="424242"/>
              </a:gs>
              <a:gs pos="100000">
                <a:srgbClr val="010101"/>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30" name="Google Shape;130;p1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216612" y="6063300"/>
            <a:ext cx="932017" cy="655267"/>
          </a:xfrm>
          <a:prstGeom prst="rect">
            <a:avLst/>
          </a:prstGeom>
          <a:noFill/>
          <a:ln>
            <a:noFill/>
          </a:ln>
        </p:spPr>
      </p:pic>
      <p:sp>
        <p:nvSpPr>
          <p:cNvPr id="131" name="Google Shape;131;p19"/>
          <p:cNvSpPr/>
          <p:nvPr/>
        </p:nvSpPr>
        <p:spPr>
          <a:xfrm>
            <a:off x="298000" y="788733"/>
            <a:ext cx="6262800" cy="4828400"/>
          </a:xfrm>
          <a:prstGeom prst="rect">
            <a:avLst/>
          </a:prstGeom>
          <a:solidFill>
            <a:srgbClr val="434343">
              <a:alpha val="64709"/>
            </a:srgbClr>
          </a:solidFill>
          <a:ln>
            <a:noFill/>
          </a:ln>
        </p:spPr>
        <p:txBody>
          <a:bodyPr spcFirstLastPara="1" wrap="square" lIns="121900" tIns="121900" rIns="121900" bIns="121900" anchor="ctr" anchorCtr="0">
            <a:noAutofit/>
          </a:bodyPr>
          <a:lstStyle/>
          <a:p>
            <a:endParaRPr sz="2400"/>
          </a:p>
        </p:txBody>
      </p:sp>
      <p:sp>
        <p:nvSpPr>
          <p:cNvPr id="132" name="Google Shape;132;p19"/>
          <p:cNvSpPr txBox="1"/>
          <p:nvPr/>
        </p:nvSpPr>
        <p:spPr>
          <a:xfrm>
            <a:off x="642267" y="1003151"/>
            <a:ext cx="5918400" cy="634800"/>
          </a:xfrm>
          <a:prstGeom prst="rect">
            <a:avLst/>
          </a:prstGeom>
          <a:noFill/>
          <a:ln>
            <a:noFill/>
          </a:ln>
        </p:spPr>
        <p:txBody>
          <a:bodyPr spcFirstLastPara="1" wrap="square" lIns="0" tIns="121900" rIns="121900" bIns="121900" anchor="t" anchorCtr="0">
            <a:noAutofit/>
          </a:bodyPr>
          <a:lstStyle/>
          <a:p>
            <a:pPr>
              <a:buClr>
                <a:schemeClr val="dk1"/>
              </a:buClr>
              <a:buSzPts val="1100"/>
            </a:pPr>
            <a:endParaRPr sz="2800" b="1">
              <a:solidFill>
                <a:srgbClr val="FFFFFF"/>
              </a:solidFill>
              <a:latin typeface="Overpass"/>
              <a:ea typeface="Overpass"/>
              <a:cs typeface="Overpass"/>
              <a:sym typeface="Overpass"/>
            </a:endParaRPr>
          </a:p>
        </p:txBody>
      </p:sp>
      <p:sp>
        <p:nvSpPr>
          <p:cNvPr id="133" name="Google Shape;133;p19"/>
          <p:cNvSpPr txBox="1"/>
          <p:nvPr/>
        </p:nvSpPr>
        <p:spPr>
          <a:xfrm>
            <a:off x="390200" y="1187476"/>
            <a:ext cx="6078400" cy="2802000"/>
          </a:xfrm>
          <a:prstGeom prst="rect">
            <a:avLst/>
          </a:prstGeom>
          <a:noFill/>
          <a:ln>
            <a:noFill/>
          </a:ln>
        </p:spPr>
        <p:txBody>
          <a:bodyPr spcFirstLastPara="1" wrap="square" lIns="121900" tIns="121900" rIns="121900" bIns="121900" anchor="t" anchorCtr="0">
            <a:noAutofit/>
          </a:bodyPr>
          <a:lstStyle/>
          <a:p>
            <a:pPr marL="33866">
              <a:lnSpc>
                <a:spcPct val="116300"/>
              </a:lnSpc>
              <a:spcBef>
                <a:spcPts val="1333"/>
              </a:spcBef>
              <a:buClr>
                <a:schemeClr val="dk1"/>
              </a:buClr>
            </a:pPr>
            <a:r>
              <a:rPr lang="en" sz="1600" dirty="0">
                <a:solidFill>
                  <a:srgbClr val="FFFFFF"/>
                </a:solidFill>
                <a:latin typeface="Overpass"/>
                <a:ea typeface="Overpass"/>
                <a:cs typeface="Overpass"/>
                <a:sym typeface="Overpass"/>
              </a:rPr>
              <a:t>Skai is an advanced air mobility (AAM) system built with a relentless focus on simplicity- </a:t>
            </a:r>
            <a:r>
              <a:rPr lang="en-US" sz="1600" dirty="0">
                <a:solidFill>
                  <a:srgbClr val="FFFFFF"/>
                </a:solidFill>
                <a:latin typeface="Overpass"/>
                <a:ea typeface="Overpass"/>
                <a:cs typeface="Overpass"/>
                <a:sym typeface="Overpass"/>
              </a:rPr>
              <a:t>t</a:t>
            </a:r>
            <a:r>
              <a:rPr lang="en" sz="1600" dirty="0">
                <a:solidFill>
                  <a:srgbClr val="FFFFFF"/>
                </a:solidFill>
                <a:latin typeface="Overpass"/>
                <a:ea typeface="Overpass"/>
                <a:cs typeface="Overpass"/>
                <a:sym typeface="Overpass"/>
              </a:rPr>
              <a:t>he  first hydrogen fuel-cell powered electric vertical take off and landing vehicle.          </a:t>
            </a:r>
            <a:endParaRPr sz="1600" dirty="0">
              <a:solidFill>
                <a:srgbClr val="FFFFFF"/>
              </a:solidFill>
              <a:latin typeface="Overpass"/>
              <a:ea typeface="Overpass"/>
              <a:cs typeface="Overpass"/>
              <a:sym typeface="Overpass"/>
            </a:endParaRPr>
          </a:p>
          <a:p>
            <a:pPr marL="33866">
              <a:lnSpc>
                <a:spcPct val="116300"/>
              </a:lnSpc>
              <a:spcBef>
                <a:spcPts val="1333"/>
              </a:spcBef>
              <a:buClr>
                <a:schemeClr val="dk1"/>
              </a:buClr>
            </a:pPr>
            <a:r>
              <a:rPr lang="en" sz="1600" dirty="0" err="1">
                <a:solidFill>
                  <a:srgbClr val="FFFFFF"/>
                </a:solidFill>
                <a:latin typeface="Overpass"/>
                <a:ea typeface="Overpass"/>
                <a:cs typeface="Overpass"/>
                <a:sym typeface="Overpass"/>
              </a:rPr>
              <a:t>Skai</a:t>
            </a:r>
            <a:r>
              <a:rPr lang="en" sz="1600" dirty="0">
                <a:solidFill>
                  <a:srgbClr val="FFFFFF"/>
                </a:solidFill>
                <a:latin typeface="Overpass"/>
                <a:ea typeface="Overpass"/>
                <a:cs typeface="Overpass"/>
                <a:sym typeface="Overpass"/>
              </a:rPr>
              <a:t> is comprised of multiple patent protected vertical take off and landing vehicles,  air mobility services, and innovations in fuel source/propulsion systems. Its unique brand  position and market entry strategy enable faster revenue generation and </a:t>
            </a:r>
            <a:r>
              <a:rPr lang="en-US" sz="1600" dirty="0">
                <a:solidFill>
                  <a:srgbClr val="FFFFFF"/>
                </a:solidFill>
                <a:latin typeface="Overpass"/>
                <a:ea typeface="Overpass"/>
                <a:cs typeface="Overpass"/>
                <a:sym typeface="Overpass"/>
              </a:rPr>
              <a:t>long-term</a:t>
            </a:r>
            <a:r>
              <a:rPr lang="en" sz="1600" dirty="0">
                <a:solidFill>
                  <a:srgbClr val="FFFFFF"/>
                </a:solidFill>
                <a:latin typeface="Overpass"/>
                <a:ea typeface="Overpass"/>
                <a:cs typeface="Overpass"/>
                <a:sym typeface="Overpass"/>
              </a:rPr>
              <a:t> sector leadership.</a:t>
            </a:r>
            <a:endParaRPr sz="1600" dirty="0">
              <a:solidFill>
                <a:srgbClr val="FFFFFF"/>
              </a:solidFill>
              <a:latin typeface="Overpass"/>
              <a:ea typeface="Overpass"/>
              <a:cs typeface="Overpass"/>
              <a:sym typeface="Overpass"/>
            </a:endParaRPr>
          </a:p>
          <a:p>
            <a:pPr>
              <a:lnSpc>
                <a:spcPct val="115000"/>
              </a:lnSpc>
              <a:spcAft>
                <a:spcPts val="2133"/>
              </a:spcAft>
            </a:pPr>
            <a:endParaRPr sz="1600" dirty="0">
              <a:solidFill>
                <a:srgbClr val="FFFFFF"/>
              </a:solidFill>
              <a:latin typeface="Overpass"/>
              <a:ea typeface="Overpass"/>
              <a:cs typeface="Overpass"/>
              <a:sym typeface="Overpass"/>
            </a:endParaRPr>
          </a:p>
        </p:txBody>
      </p:sp>
      <p:sp>
        <p:nvSpPr>
          <p:cNvPr id="135" name="Google Shape;135;p19"/>
          <p:cNvSpPr txBox="1"/>
          <p:nvPr/>
        </p:nvSpPr>
        <p:spPr>
          <a:xfrm>
            <a:off x="0" y="6189833"/>
            <a:ext cx="12192000" cy="518800"/>
          </a:xfrm>
          <a:prstGeom prst="rect">
            <a:avLst/>
          </a:prstGeom>
          <a:noFill/>
          <a:ln>
            <a:noFill/>
          </a:ln>
        </p:spPr>
        <p:txBody>
          <a:bodyPr spcFirstLastPara="1" wrap="square" lIns="121900" tIns="121900" rIns="121900" bIns="121900" anchor="t" anchorCtr="0">
            <a:noAutofit/>
          </a:bodyPr>
          <a:lstStyle/>
          <a:p>
            <a:pPr algn="ctr">
              <a:buClr>
                <a:schemeClr val="dk1"/>
              </a:buClr>
              <a:buSzPts val="1100"/>
            </a:pPr>
            <a:r>
              <a:rPr lang="en" sz="2000" dirty="0">
                <a:solidFill>
                  <a:schemeClr val="lt1"/>
                </a:solidFill>
                <a:latin typeface="Avenir"/>
                <a:ea typeface="Avenir"/>
                <a:cs typeface="Avenir"/>
                <a:sym typeface="Avenir"/>
              </a:rPr>
              <a:t>Fueled by Hydrogen, Powered by Simplicity</a:t>
            </a:r>
            <a:endParaRPr sz="2000" dirty="0">
              <a:solidFill>
                <a:srgbClr val="FFFFFF"/>
              </a:solidFill>
              <a:latin typeface="Avenir"/>
              <a:ea typeface="Avenir"/>
              <a:cs typeface="Avenir"/>
              <a:sym typeface="Avenir"/>
            </a:endParaRPr>
          </a:p>
        </p:txBody>
      </p:sp>
      <p:sp>
        <p:nvSpPr>
          <p:cNvPr id="136" name="Google Shape;136;p19"/>
          <p:cNvSpPr txBox="1"/>
          <p:nvPr/>
        </p:nvSpPr>
        <p:spPr>
          <a:xfrm>
            <a:off x="390200" y="788733"/>
            <a:ext cx="3609600" cy="787200"/>
          </a:xfrm>
          <a:prstGeom prst="rect">
            <a:avLst/>
          </a:prstGeom>
          <a:noFill/>
          <a:ln>
            <a:noFill/>
          </a:ln>
        </p:spPr>
        <p:txBody>
          <a:bodyPr spcFirstLastPara="1" wrap="square" lIns="121900" tIns="121900" rIns="121900" bIns="121900" anchor="t" anchorCtr="0">
            <a:noAutofit/>
          </a:bodyPr>
          <a:lstStyle/>
          <a:p>
            <a:r>
              <a:rPr lang="en" sz="3067">
                <a:solidFill>
                  <a:srgbClr val="479FDF"/>
                </a:solidFill>
                <a:latin typeface="Overpass"/>
                <a:ea typeface="Overpass"/>
                <a:cs typeface="Overpass"/>
                <a:sym typeface="Overpass"/>
              </a:rPr>
              <a:t>What is SKAI?</a:t>
            </a:r>
            <a:endParaRPr sz="3067">
              <a:solidFill>
                <a:srgbClr val="479FDF"/>
              </a:solidFill>
              <a:latin typeface="Overpass"/>
              <a:ea typeface="Overpass"/>
              <a:cs typeface="Overpass"/>
              <a:sym typeface="Overpass"/>
            </a:endParaRPr>
          </a:p>
        </p:txBody>
      </p:sp>
      <p:grpSp>
        <p:nvGrpSpPr>
          <p:cNvPr id="137" name="Google Shape;137;p19"/>
          <p:cNvGrpSpPr/>
          <p:nvPr/>
        </p:nvGrpSpPr>
        <p:grpSpPr>
          <a:xfrm>
            <a:off x="642267" y="3700838"/>
            <a:ext cx="5438100" cy="1581063"/>
            <a:chOff x="481700" y="2699428"/>
            <a:chExt cx="4078575" cy="1185797"/>
          </a:xfrm>
        </p:grpSpPr>
        <p:sp>
          <p:nvSpPr>
            <p:cNvPr id="138" name="Google Shape;138;p19"/>
            <p:cNvSpPr txBox="1"/>
            <p:nvPr/>
          </p:nvSpPr>
          <p:spPr>
            <a:xfrm>
              <a:off x="481700" y="3017425"/>
              <a:ext cx="956100" cy="792300"/>
            </a:xfrm>
            <a:prstGeom prst="rect">
              <a:avLst/>
            </a:prstGeom>
            <a:solidFill>
              <a:srgbClr val="252525"/>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2400">
                <a:solidFill>
                  <a:srgbClr val="FFFFFF"/>
                </a:solidFill>
                <a:latin typeface="Overpass ExtraBold"/>
                <a:ea typeface="Overpass ExtraBold"/>
                <a:cs typeface="Overpass ExtraBold"/>
                <a:sym typeface="Overpass ExtraBold"/>
              </a:endParaRPr>
            </a:p>
          </p:txBody>
        </p:sp>
        <p:sp>
          <p:nvSpPr>
            <p:cNvPr id="139" name="Google Shape;139;p19"/>
            <p:cNvSpPr txBox="1"/>
            <p:nvPr/>
          </p:nvSpPr>
          <p:spPr>
            <a:xfrm>
              <a:off x="1527669" y="3017425"/>
              <a:ext cx="956100" cy="792300"/>
            </a:xfrm>
            <a:prstGeom prst="rect">
              <a:avLst/>
            </a:prstGeom>
            <a:solidFill>
              <a:srgbClr val="252525"/>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1067">
                <a:solidFill>
                  <a:srgbClr val="FFFFFF"/>
                </a:solidFill>
                <a:latin typeface="Overpass SemiBold"/>
                <a:ea typeface="Overpass SemiBold"/>
                <a:cs typeface="Overpass SemiBold"/>
                <a:sym typeface="Overpass SemiBold"/>
              </a:endParaRPr>
            </a:p>
          </p:txBody>
        </p:sp>
        <p:sp>
          <p:nvSpPr>
            <p:cNvPr id="140" name="Google Shape;140;p19"/>
            <p:cNvSpPr txBox="1"/>
            <p:nvPr/>
          </p:nvSpPr>
          <p:spPr>
            <a:xfrm>
              <a:off x="2559125" y="3017425"/>
              <a:ext cx="956100" cy="792300"/>
            </a:xfrm>
            <a:prstGeom prst="rect">
              <a:avLst/>
            </a:prstGeom>
            <a:solidFill>
              <a:srgbClr val="252525"/>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1067">
                <a:solidFill>
                  <a:srgbClr val="FFFFFF"/>
                </a:solidFill>
                <a:latin typeface="Overpass SemiBold"/>
                <a:ea typeface="Overpass SemiBold"/>
                <a:cs typeface="Overpass SemiBold"/>
                <a:sym typeface="Overpass SemiBold"/>
              </a:endParaRPr>
            </a:p>
          </p:txBody>
        </p:sp>
        <p:sp>
          <p:nvSpPr>
            <p:cNvPr id="141" name="Google Shape;141;p19"/>
            <p:cNvSpPr txBox="1"/>
            <p:nvPr/>
          </p:nvSpPr>
          <p:spPr>
            <a:xfrm>
              <a:off x="3597850" y="3017425"/>
              <a:ext cx="956100" cy="792300"/>
            </a:xfrm>
            <a:prstGeom prst="rect">
              <a:avLst/>
            </a:prstGeom>
            <a:solidFill>
              <a:srgbClr val="252525"/>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endParaRPr sz="1067">
                <a:solidFill>
                  <a:srgbClr val="FFFFFF"/>
                </a:solidFill>
                <a:latin typeface="Overpass SemiBold"/>
                <a:ea typeface="Overpass SemiBold"/>
                <a:cs typeface="Overpass SemiBold"/>
                <a:sym typeface="Overpass SemiBold"/>
              </a:endParaRPr>
            </a:p>
          </p:txBody>
        </p:sp>
        <p:sp>
          <p:nvSpPr>
            <p:cNvPr id="142" name="Google Shape;142;p19"/>
            <p:cNvSpPr txBox="1"/>
            <p:nvPr/>
          </p:nvSpPr>
          <p:spPr>
            <a:xfrm>
              <a:off x="551417" y="2699428"/>
              <a:ext cx="913500" cy="982200"/>
            </a:xfrm>
            <a:prstGeom prst="rect">
              <a:avLst/>
            </a:prstGeom>
            <a:noFill/>
            <a:ln>
              <a:noFill/>
            </a:ln>
          </p:spPr>
          <p:txBody>
            <a:bodyPr spcFirstLastPara="1" wrap="square" lIns="121900" tIns="121900" rIns="121900" bIns="121900" anchor="t" anchorCtr="0">
              <a:noAutofit/>
            </a:bodyPr>
            <a:lstStyle/>
            <a:p>
              <a:pPr marR="220128" algn="ctr">
                <a:lnSpc>
                  <a:spcPct val="115000"/>
                </a:lnSpc>
                <a:spcBef>
                  <a:spcPts val="2400"/>
                </a:spcBef>
                <a:buClr>
                  <a:schemeClr val="dk1"/>
                </a:buClr>
                <a:buSzPts val="1100"/>
              </a:pPr>
              <a:r>
                <a:rPr lang="en" sz="2933">
                  <a:solidFill>
                    <a:srgbClr val="FFFFFF"/>
                  </a:solidFill>
                  <a:latin typeface="Calibri"/>
                  <a:ea typeface="Calibri"/>
                  <a:cs typeface="Calibri"/>
                  <a:sym typeface="Calibri"/>
                </a:rPr>
                <a:t>↓↑</a:t>
              </a:r>
              <a:endParaRPr sz="2933">
                <a:solidFill>
                  <a:srgbClr val="FFFFFF"/>
                </a:solidFill>
                <a:latin typeface="Calibri"/>
                <a:ea typeface="Calibri"/>
                <a:cs typeface="Calibri"/>
                <a:sym typeface="Calibri"/>
              </a:endParaRPr>
            </a:p>
            <a:p>
              <a:endParaRPr sz="800"/>
            </a:p>
          </p:txBody>
        </p:sp>
        <p:sp>
          <p:nvSpPr>
            <p:cNvPr id="143" name="Google Shape;143;p19"/>
            <p:cNvSpPr txBox="1"/>
            <p:nvPr/>
          </p:nvSpPr>
          <p:spPr>
            <a:xfrm>
              <a:off x="491725" y="3267325"/>
              <a:ext cx="946200" cy="534600"/>
            </a:xfrm>
            <a:prstGeom prst="rect">
              <a:avLst/>
            </a:prstGeom>
            <a:noFill/>
            <a:ln>
              <a:noFill/>
            </a:ln>
          </p:spPr>
          <p:txBody>
            <a:bodyPr spcFirstLastPara="1" wrap="square" lIns="121900" tIns="121900" rIns="172367" bIns="121900" anchor="t" anchorCtr="0">
              <a:noAutofit/>
            </a:bodyPr>
            <a:lstStyle/>
            <a:p>
              <a:pPr marL="25399" algn="ctr">
                <a:lnSpc>
                  <a:spcPct val="102000"/>
                </a:lnSpc>
                <a:spcBef>
                  <a:spcPts val="667"/>
                </a:spcBef>
                <a:buClr>
                  <a:schemeClr val="dk1"/>
                </a:buClr>
                <a:buSzPts val="1100"/>
              </a:pPr>
              <a:r>
                <a:rPr lang="en" sz="933" b="1">
                  <a:solidFill>
                    <a:srgbClr val="FFFFFF"/>
                  </a:solidFill>
                  <a:latin typeface="Twentieth Century"/>
                  <a:ea typeface="Twentieth Century"/>
                  <a:cs typeface="Twentieth Century"/>
                  <a:sym typeface="Twentieth Century"/>
                </a:rPr>
                <a:t>All Electric Vertical Take Off  and Landing</a:t>
              </a:r>
              <a:endParaRPr sz="933" b="1">
                <a:solidFill>
                  <a:srgbClr val="FFFFFF"/>
                </a:solidFill>
                <a:latin typeface="Twentieth Century"/>
                <a:ea typeface="Twentieth Century"/>
                <a:cs typeface="Twentieth Century"/>
                <a:sym typeface="Twentieth Century"/>
              </a:endParaRPr>
            </a:p>
            <a:p>
              <a:pPr algn="ctr"/>
              <a:endParaRPr sz="933">
                <a:solidFill>
                  <a:srgbClr val="FFFFFF"/>
                </a:solidFill>
              </a:endParaRPr>
            </a:p>
          </p:txBody>
        </p:sp>
        <p:sp>
          <p:nvSpPr>
            <p:cNvPr id="144" name="Google Shape;144;p19"/>
            <p:cNvSpPr txBox="1"/>
            <p:nvPr/>
          </p:nvSpPr>
          <p:spPr>
            <a:xfrm>
              <a:off x="1527669" y="3369200"/>
              <a:ext cx="956100" cy="458100"/>
            </a:xfrm>
            <a:prstGeom prst="rect">
              <a:avLst/>
            </a:prstGeom>
            <a:noFill/>
            <a:ln>
              <a:noFill/>
            </a:ln>
          </p:spPr>
          <p:txBody>
            <a:bodyPr spcFirstLastPara="1" wrap="square" lIns="121900" tIns="121900" rIns="121900" bIns="121900" anchor="t" anchorCtr="0">
              <a:noAutofit/>
            </a:bodyPr>
            <a:lstStyle/>
            <a:p>
              <a:pPr marR="16933" algn="ctr">
                <a:lnSpc>
                  <a:spcPct val="102000"/>
                </a:lnSpc>
                <a:spcBef>
                  <a:spcPts val="133"/>
                </a:spcBef>
                <a:buClr>
                  <a:schemeClr val="dk1"/>
                </a:buClr>
                <a:buSzPts val="1100"/>
              </a:pPr>
              <a:r>
                <a:rPr lang="en" sz="933" b="1" dirty="0">
                  <a:solidFill>
                    <a:srgbClr val="FFFFFF"/>
                  </a:solidFill>
                  <a:latin typeface="Twentieth Century"/>
                  <a:ea typeface="Twentieth Century"/>
                  <a:cs typeface="Twentieth Century"/>
                  <a:sym typeface="Twentieth Century"/>
                </a:rPr>
                <a:t>Hydrogen fuel cell powered,  with zero pollution</a:t>
              </a:r>
              <a:endParaRPr sz="933" b="1" dirty="0">
                <a:solidFill>
                  <a:srgbClr val="FFFFFF"/>
                </a:solidFill>
                <a:latin typeface="Twentieth Century"/>
                <a:ea typeface="Twentieth Century"/>
                <a:cs typeface="Twentieth Century"/>
                <a:sym typeface="Twentieth Century"/>
              </a:endParaRPr>
            </a:p>
            <a:p>
              <a:pPr algn="ctr"/>
              <a:endParaRPr sz="933" dirty="0">
                <a:solidFill>
                  <a:srgbClr val="FFFFFF"/>
                </a:solidFill>
              </a:endParaRPr>
            </a:p>
          </p:txBody>
        </p:sp>
        <p:pic>
          <p:nvPicPr>
            <p:cNvPr id="145" name="Google Shape;145;p1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814269" y="3069663"/>
              <a:ext cx="343775" cy="343775"/>
            </a:xfrm>
            <a:prstGeom prst="rect">
              <a:avLst/>
            </a:prstGeom>
            <a:noFill/>
            <a:ln>
              <a:noFill/>
            </a:ln>
          </p:spPr>
        </p:pic>
        <p:pic>
          <p:nvPicPr>
            <p:cNvPr id="146" name="Google Shape;146;p1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2706401" y="3017427"/>
              <a:ext cx="661574" cy="312675"/>
            </a:xfrm>
            <a:prstGeom prst="rect">
              <a:avLst/>
            </a:prstGeom>
            <a:noFill/>
            <a:ln>
              <a:noFill/>
            </a:ln>
          </p:spPr>
        </p:pic>
        <p:sp>
          <p:nvSpPr>
            <p:cNvPr id="147" name="Google Shape;147;p19"/>
            <p:cNvSpPr txBox="1"/>
            <p:nvPr/>
          </p:nvSpPr>
          <p:spPr>
            <a:xfrm>
              <a:off x="2559013" y="3267325"/>
              <a:ext cx="962400" cy="476100"/>
            </a:xfrm>
            <a:prstGeom prst="rect">
              <a:avLst/>
            </a:prstGeom>
            <a:noFill/>
            <a:ln>
              <a:noFill/>
            </a:ln>
          </p:spPr>
          <p:txBody>
            <a:bodyPr spcFirstLastPara="1" wrap="square" lIns="121900" tIns="121900" rIns="121900" bIns="121900" anchor="t" anchorCtr="0">
              <a:noAutofit/>
            </a:bodyPr>
            <a:lstStyle/>
            <a:p>
              <a:pPr marL="16933" algn="ctr">
                <a:lnSpc>
                  <a:spcPct val="102000"/>
                </a:lnSpc>
                <a:spcBef>
                  <a:spcPts val="133"/>
                </a:spcBef>
                <a:buClr>
                  <a:schemeClr val="dk1"/>
                </a:buClr>
                <a:buSzPts val="1100"/>
              </a:pPr>
              <a:r>
                <a:rPr lang="en" sz="933" b="1">
                  <a:solidFill>
                    <a:srgbClr val="FFFFFF"/>
                  </a:solidFill>
                  <a:latin typeface="Twentieth Century"/>
                  <a:ea typeface="Twentieth Century"/>
                  <a:cs typeface="Twentieth Century"/>
                  <a:sym typeface="Twentieth Century"/>
                </a:rPr>
                <a:t>Piloted, Ground-Piloted  and Fully Autonomous Flight</a:t>
              </a:r>
              <a:endParaRPr sz="933" b="1">
                <a:solidFill>
                  <a:srgbClr val="FFFFFF"/>
                </a:solidFill>
                <a:latin typeface="Twentieth Century"/>
                <a:ea typeface="Twentieth Century"/>
                <a:cs typeface="Twentieth Century"/>
                <a:sym typeface="Twentieth Century"/>
              </a:endParaRPr>
            </a:p>
            <a:p>
              <a:pPr algn="ctr"/>
              <a:endParaRPr sz="933">
                <a:solidFill>
                  <a:srgbClr val="FFFFFF"/>
                </a:solidFill>
                <a:latin typeface="Twentieth Century"/>
                <a:ea typeface="Twentieth Century"/>
                <a:cs typeface="Twentieth Century"/>
                <a:sym typeface="Twentieth Century"/>
              </a:endParaRPr>
            </a:p>
          </p:txBody>
        </p:sp>
        <p:pic>
          <p:nvPicPr>
            <p:cNvPr id="148" name="Google Shape;148;p1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3919563" y="3085225"/>
              <a:ext cx="312675" cy="312675"/>
            </a:xfrm>
            <a:prstGeom prst="rect">
              <a:avLst/>
            </a:prstGeom>
            <a:noFill/>
            <a:ln>
              <a:noFill/>
            </a:ln>
          </p:spPr>
        </p:pic>
        <p:sp>
          <p:nvSpPr>
            <p:cNvPr id="149" name="Google Shape;149;p19"/>
            <p:cNvSpPr txBox="1"/>
            <p:nvPr/>
          </p:nvSpPr>
          <p:spPr>
            <a:xfrm>
              <a:off x="3604175" y="3294225"/>
              <a:ext cx="956100" cy="591000"/>
            </a:xfrm>
            <a:prstGeom prst="rect">
              <a:avLst/>
            </a:prstGeom>
            <a:noFill/>
            <a:ln>
              <a:noFill/>
            </a:ln>
          </p:spPr>
          <p:txBody>
            <a:bodyPr spcFirstLastPara="1" wrap="square" lIns="177800" tIns="121900" rIns="121900" bIns="121900" anchor="t" anchorCtr="0">
              <a:noAutofit/>
            </a:bodyPr>
            <a:lstStyle/>
            <a:p>
              <a:pPr marR="16933" algn="ctr">
                <a:lnSpc>
                  <a:spcPct val="102000"/>
                </a:lnSpc>
                <a:spcBef>
                  <a:spcPts val="133"/>
                </a:spcBef>
              </a:pPr>
              <a:r>
                <a:rPr lang="en" sz="933" b="1">
                  <a:solidFill>
                    <a:srgbClr val="FFFFFF"/>
                  </a:solidFill>
                  <a:latin typeface="Twentieth Century"/>
                  <a:ea typeface="Twentieth Century"/>
                  <a:cs typeface="Twentieth Century"/>
                  <a:sym typeface="Twentieth Century"/>
                </a:rPr>
                <a:t>Point-to-</a:t>
              </a:r>
              <a:endParaRPr sz="933" b="1">
                <a:solidFill>
                  <a:srgbClr val="FFFFFF"/>
                </a:solidFill>
                <a:latin typeface="Twentieth Century"/>
                <a:ea typeface="Twentieth Century"/>
                <a:cs typeface="Twentieth Century"/>
                <a:sym typeface="Twentieth Century"/>
              </a:endParaRPr>
            </a:p>
            <a:p>
              <a:pPr marR="16933" algn="ctr">
                <a:lnSpc>
                  <a:spcPct val="102000"/>
                </a:lnSpc>
                <a:spcBef>
                  <a:spcPts val="133"/>
                </a:spcBef>
                <a:buClr>
                  <a:schemeClr val="dk1"/>
                </a:buClr>
                <a:buSzPts val="1100"/>
              </a:pPr>
              <a:r>
                <a:rPr lang="en" sz="933" b="1">
                  <a:solidFill>
                    <a:srgbClr val="FFFFFF"/>
                  </a:solidFill>
                  <a:latin typeface="Twentieth Century"/>
                  <a:ea typeface="Twentieth Century"/>
                  <a:cs typeface="Twentieth Century"/>
                  <a:sym typeface="Twentieth Century"/>
                </a:rPr>
                <a:t>Any-Point  Transportation</a:t>
              </a:r>
              <a:endParaRPr sz="933" b="1">
                <a:solidFill>
                  <a:srgbClr val="FFFFFF"/>
                </a:solidFill>
                <a:latin typeface="Twentieth Century"/>
                <a:ea typeface="Twentieth Century"/>
                <a:cs typeface="Twentieth Century"/>
                <a:sym typeface="Twentieth Century"/>
              </a:endParaRPr>
            </a:p>
            <a:p>
              <a:pPr algn="ctr"/>
              <a:endParaRPr sz="933">
                <a:solidFill>
                  <a:srgbClr val="FFFFFF"/>
                </a:solidFill>
                <a:latin typeface="Twentieth Century"/>
                <a:ea typeface="Twentieth Century"/>
                <a:cs typeface="Twentieth Century"/>
                <a:sym typeface="Twentieth Century"/>
              </a:endParaRPr>
            </a:p>
          </p:txBody>
        </p:sp>
      </p:grpSp>
      <p:sp>
        <p:nvSpPr>
          <p:cNvPr id="150" name="Google Shape;150;p19"/>
          <p:cNvSpPr/>
          <p:nvPr/>
        </p:nvSpPr>
        <p:spPr>
          <a:xfrm>
            <a:off x="512717" y="1374267"/>
            <a:ext cx="5697200" cy="5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1" name="Google Shape;151;p19"/>
          <p:cNvSpPr/>
          <p:nvPr/>
        </p:nvSpPr>
        <p:spPr>
          <a:xfrm>
            <a:off x="512717" y="3951731"/>
            <a:ext cx="5697200" cy="53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Tree>
    <p:extLst>
      <p:ext uri="{BB962C8B-B14F-4D97-AF65-F5344CB8AC3E}">
        <p14:creationId xmlns:p14="http://schemas.microsoft.com/office/powerpoint/2010/main" val="530800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76437-879E-9348-BF18-671287DE6B14}"/>
              </a:ext>
            </a:extLst>
          </p:cNvPr>
          <p:cNvSpPr>
            <a:spLocks noGrp="1"/>
          </p:cNvSpPr>
          <p:nvPr>
            <p:ph type="title"/>
          </p:nvPr>
        </p:nvSpPr>
        <p:spPr>
          <a:xfrm>
            <a:off x="1814808" y="321637"/>
            <a:ext cx="7446992" cy="648349"/>
          </a:xfrm>
        </p:spPr>
        <p:txBody>
          <a:bodyPr anchor="ctr">
            <a:normAutofit/>
          </a:bodyPr>
          <a:lstStyle/>
          <a:p>
            <a:r>
              <a:rPr lang="en-US" dirty="0"/>
              <a:t>Topics</a:t>
            </a:r>
          </a:p>
        </p:txBody>
      </p:sp>
      <p:sp>
        <p:nvSpPr>
          <p:cNvPr id="4" name="Date Placeholder 3">
            <a:extLst>
              <a:ext uri="{FF2B5EF4-FFF2-40B4-BE49-F238E27FC236}">
                <a16:creationId xmlns:a16="http://schemas.microsoft.com/office/drawing/2014/main" id="{10816BE7-DF11-BC4B-8975-AA0E6B04D0E7}"/>
              </a:ext>
            </a:extLst>
          </p:cNvPr>
          <p:cNvSpPr>
            <a:spLocks noGrp="1"/>
          </p:cNvSpPr>
          <p:nvPr>
            <p:ph type="dt" sz="half" idx="10"/>
          </p:nvPr>
        </p:nvSpPr>
        <p:spPr>
          <a:xfrm>
            <a:off x="609600" y="6468671"/>
            <a:ext cx="2844800" cy="365125"/>
          </a:xfrm>
        </p:spPr>
        <p:txBody>
          <a:bodyPr anchor="ctr">
            <a:normAutofit/>
          </a:bodyPr>
          <a:lstStyle/>
          <a:p>
            <a:pPr>
              <a:spcAft>
                <a:spcPts val="600"/>
              </a:spcAft>
            </a:pPr>
            <a:r>
              <a:rPr lang="en-US"/>
              <a:t>July 30, 2020</a:t>
            </a:r>
          </a:p>
        </p:txBody>
      </p:sp>
      <p:sp>
        <p:nvSpPr>
          <p:cNvPr id="5" name="Footer Placeholder 4">
            <a:extLst>
              <a:ext uri="{FF2B5EF4-FFF2-40B4-BE49-F238E27FC236}">
                <a16:creationId xmlns:a16="http://schemas.microsoft.com/office/drawing/2014/main" id="{598325A5-6DDC-A447-A782-1BC86B106FAE}"/>
              </a:ext>
            </a:extLst>
          </p:cNvPr>
          <p:cNvSpPr>
            <a:spLocks noGrp="1"/>
          </p:cNvSpPr>
          <p:nvPr>
            <p:ph type="ftr" sz="quarter" idx="11"/>
          </p:nvPr>
        </p:nvSpPr>
        <p:spPr>
          <a:xfrm>
            <a:off x="2469503" y="6468671"/>
            <a:ext cx="7252995" cy="365125"/>
          </a:xfrm>
        </p:spPr>
        <p:txBody>
          <a:bodyPr anchor="ctr">
            <a:normAutofit/>
          </a:bodyPr>
          <a:lstStyle/>
          <a:p>
            <a:pPr>
              <a:spcAft>
                <a:spcPts val="600"/>
              </a:spcAft>
            </a:pPr>
            <a:r>
              <a:rPr lang="en-US"/>
              <a:t>(c) 2020 Alakai Technologies Corporation. All Rights Reserved.</a:t>
            </a:r>
          </a:p>
        </p:txBody>
      </p:sp>
      <p:sp>
        <p:nvSpPr>
          <p:cNvPr id="6" name="Slide Number Placeholder 5">
            <a:extLst>
              <a:ext uri="{FF2B5EF4-FFF2-40B4-BE49-F238E27FC236}">
                <a16:creationId xmlns:a16="http://schemas.microsoft.com/office/drawing/2014/main" id="{72FF7FC6-2FCD-6741-976F-05251762097B}"/>
              </a:ext>
            </a:extLst>
          </p:cNvPr>
          <p:cNvSpPr>
            <a:spLocks noGrp="1"/>
          </p:cNvSpPr>
          <p:nvPr>
            <p:ph type="sldNum" sz="quarter" idx="12"/>
          </p:nvPr>
        </p:nvSpPr>
        <p:spPr>
          <a:xfrm>
            <a:off x="8737600" y="6468671"/>
            <a:ext cx="2844800" cy="365125"/>
          </a:xfrm>
        </p:spPr>
        <p:txBody>
          <a:bodyPr anchor="ctr">
            <a:normAutofit/>
          </a:bodyPr>
          <a:lstStyle/>
          <a:p>
            <a:pPr>
              <a:spcAft>
                <a:spcPts val="600"/>
              </a:spcAft>
            </a:pPr>
            <a:fld id="{C4E9C568-A29D-B849-81D2-D2BD4BFB8722}" type="slidenum">
              <a:rPr lang="en-US" smtClean="0"/>
              <a:pPr>
                <a:spcAft>
                  <a:spcPts val="600"/>
                </a:spcAft>
              </a:pPr>
              <a:t>4</a:t>
            </a:fld>
            <a:endParaRPr lang="en-US"/>
          </a:p>
        </p:txBody>
      </p:sp>
      <p:graphicFrame>
        <p:nvGraphicFramePr>
          <p:cNvPr id="8" name="Content Placeholder 2">
            <a:extLst>
              <a:ext uri="{FF2B5EF4-FFF2-40B4-BE49-F238E27FC236}">
                <a16:creationId xmlns:a16="http://schemas.microsoft.com/office/drawing/2014/main" id="{CCF09AB9-070A-412D-BFE8-3305DCA62169}"/>
              </a:ext>
            </a:extLst>
          </p:cNvPr>
          <p:cNvGraphicFramePr>
            <a:graphicFrameLocks noGrp="1"/>
          </p:cNvGraphicFramePr>
          <p:nvPr>
            <p:ph idx="1"/>
            <p:extLst>
              <p:ext uri="{D42A27DB-BD31-4B8C-83A1-F6EECF244321}">
                <p14:modId xmlns:p14="http://schemas.microsoft.com/office/powerpoint/2010/main" val="547036344"/>
              </p:ext>
            </p:extLst>
          </p:nvPr>
        </p:nvGraphicFramePr>
        <p:xfrm>
          <a:off x="609600" y="1149120"/>
          <a:ext cx="10972800" cy="5201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2310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Waterfall_1440x1024.jpg" descr="Waterfall_1440x102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a:ln w="12700">
            <a:miter lim="400000"/>
          </a:ln>
        </p:spPr>
      </p:pic>
      <p:sp>
        <p:nvSpPr>
          <p:cNvPr id="189" name="Hydrogen Powered Aerial Transport Solutions"/>
          <p:cNvSpPr txBox="1">
            <a:spLocks noGrp="1"/>
          </p:cNvSpPr>
          <p:nvPr>
            <p:ph type="title"/>
          </p:nvPr>
        </p:nvSpPr>
        <p:spPr>
          <a:xfrm>
            <a:off x="3940783" y="2355847"/>
            <a:ext cx="4304084" cy="1249261"/>
          </a:xfrm>
          <a:prstGeom prst="rect">
            <a:avLst/>
          </a:prstGeom>
        </p:spPr>
        <p:txBody>
          <a:bodyPr vert="horz" lIns="45720" tIns="45720" rIns="45720" bIns="45720" rtlCol="0" anchor="ctr">
            <a:noAutofit/>
          </a:bodyPr>
          <a:lstStyle>
            <a:lvl1pPr defTabSz="859536">
              <a:lnSpc>
                <a:spcPct val="120000"/>
              </a:lnSpc>
              <a:defRPr sz="5640">
                <a:latin typeface="Avenir Next Medium"/>
                <a:ea typeface="Avenir Next Medium"/>
                <a:cs typeface="Avenir Next Medium"/>
                <a:sym typeface="Avenir Next Medium"/>
              </a:defRPr>
            </a:lvl1pPr>
          </a:lstStyle>
          <a:p>
            <a:r>
              <a:rPr sz="3200" dirty="0"/>
              <a:t>Hydrogen Powered Aerial Transport Solutions</a:t>
            </a:r>
          </a:p>
        </p:txBody>
      </p:sp>
      <p:pic>
        <p:nvPicPr>
          <p:cNvPr id="190"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57003" y="4910821"/>
            <a:ext cx="1778001" cy="1249261"/>
          </a:xfrm>
          <a:prstGeom prst="rect">
            <a:avLst/>
          </a:prstGeom>
          <a:ln w="12700">
            <a:miter lim="400000"/>
          </a:ln>
        </p:spPr>
      </p:pic>
      <p:sp>
        <p:nvSpPr>
          <p:cNvPr id="191" name="Change the World"/>
          <p:cNvSpPr txBox="1"/>
          <p:nvPr/>
        </p:nvSpPr>
        <p:spPr>
          <a:xfrm>
            <a:off x="3016032" y="768350"/>
            <a:ext cx="6159937" cy="124926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normAutofit/>
          </a:bodyPr>
          <a:lstStyle>
            <a:lvl1pPr algn="ctr">
              <a:lnSpc>
                <a:spcPct val="120000"/>
              </a:lnSpc>
              <a:defRPr sz="10000">
                <a:solidFill>
                  <a:srgbClr val="FFFFFF"/>
                </a:solidFill>
                <a:latin typeface="Avenir Next Medium"/>
                <a:ea typeface="Avenir Next Medium"/>
                <a:cs typeface="Avenir Next Medium"/>
                <a:sym typeface="Avenir Next Medium"/>
              </a:defRPr>
            </a:lvl1pPr>
          </a:lstStyle>
          <a:p>
            <a:r>
              <a:rPr sz="5000"/>
              <a:t>Change the World</a:t>
            </a:r>
          </a:p>
        </p:txBody>
      </p:sp>
      <p:sp>
        <p:nvSpPr>
          <p:cNvPr id="192" name="Everyday Air Mobility.…"/>
          <p:cNvSpPr txBox="1"/>
          <p:nvPr/>
        </p:nvSpPr>
        <p:spPr>
          <a:xfrm>
            <a:off x="8438276" y="1778000"/>
            <a:ext cx="3215455" cy="431800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tIns="45720" bIns="45720" anchor="ctr">
            <a:normAutofit/>
          </a:bodyPr>
          <a:lstStyle/>
          <a:p>
            <a:pPr algn="ctr">
              <a:lnSpc>
                <a:spcPct val="120000"/>
              </a:lnSpc>
              <a:defRPr sz="3500">
                <a:solidFill>
                  <a:srgbClr val="FFFFFF"/>
                </a:solidFill>
                <a:latin typeface="Avenir Next Medium"/>
                <a:ea typeface="Avenir Next Medium"/>
                <a:cs typeface="Avenir Next Medium"/>
                <a:sym typeface="Avenir Next Medium"/>
              </a:defRPr>
            </a:pPr>
            <a:r>
              <a:rPr sz="1750"/>
              <a:t>Everyday Air Mobility.</a:t>
            </a:r>
          </a:p>
          <a:p>
            <a:pPr algn="ctr">
              <a:lnSpc>
                <a:spcPct val="120000"/>
              </a:lnSpc>
              <a:defRPr sz="3500">
                <a:solidFill>
                  <a:srgbClr val="FFFFFF"/>
                </a:solidFill>
                <a:latin typeface="Avenir Next Medium"/>
                <a:ea typeface="Avenir Next Medium"/>
                <a:cs typeface="Avenir Next Medium"/>
                <a:sym typeface="Avenir Next Medium"/>
              </a:defRPr>
            </a:pPr>
            <a:r>
              <a:rPr sz="1750"/>
              <a:t>Fueled by Hydrogen.</a:t>
            </a:r>
          </a:p>
          <a:p>
            <a:pPr algn="ctr">
              <a:lnSpc>
                <a:spcPct val="120000"/>
              </a:lnSpc>
              <a:defRPr sz="3500">
                <a:solidFill>
                  <a:srgbClr val="FFFFFF"/>
                </a:solidFill>
                <a:latin typeface="Avenir Next Medium"/>
                <a:ea typeface="Avenir Next Medium"/>
                <a:cs typeface="Avenir Next Medium"/>
                <a:sym typeface="Avenir Next Medium"/>
              </a:defRPr>
            </a:pPr>
            <a:r>
              <a:rPr sz="1750"/>
              <a:t>Powered by Simplicity.  </a:t>
            </a:r>
          </a:p>
        </p:txBody>
      </p:sp>
      <p:sp>
        <p:nvSpPr>
          <p:cNvPr id="2" name="Slide Number Placeholder 1">
            <a:extLst>
              <a:ext uri="{FF2B5EF4-FFF2-40B4-BE49-F238E27FC236}">
                <a16:creationId xmlns:a16="http://schemas.microsoft.com/office/drawing/2014/main" id="{03D293AF-3D1C-484A-A505-279397E1F3F8}"/>
              </a:ext>
            </a:extLst>
          </p:cNvPr>
          <p:cNvSpPr>
            <a:spLocks noGrp="1"/>
          </p:cNvSpPr>
          <p:nvPr>
            <p:ph type="sldNum" sz="quarter" idx="2"/>
          </p:nvPr>
        </p:nvSpPr>
        <p:spPr/>
        <p:txBody>
          <a:bodyPr/>
          <a:lstStyle/>
          <a:p>
            <a:fld id="{86CB4B4D-7CA3-9044-876B-883B54F8677D}" type="slidenum">
              <a:rPr lang="en-US" smtClean="0"/>
              <a:t>5</a:t>
            </a:fld>
            <a:endParaRPr lang="en-US"/>
          </a:p>
        </p:txBody>
      </p:sp>
      <p:sp>
        <p:nvSpPr>
          <p:cNvPr id="3" name="Rectangle 2">
            <a:extLst>
              <a:ext uri="{FF2B5EF4-FFF2-40B4-BE49-F238E27FC236}">
                <a16:creationId xmlns:a16="http://schemas.microsoft.com/office/drawing/2014/main" id="{CB4814D4-5C4E-D141-83B8-1B8AB2B53F8A}"/>
              </a:ext>
            </a:extLst>
          </p:cNvPr>
          <p:cNvSpPr/>
          <p:nvPr/>
        </p:nvSpPr>
        <p:spPr>
          <a:xfrm>
            <a:off x="695922" y="5513751"/>
            <a:ext cx="2714542" cy="646331"/>
          </a:xfrm>
          <a:prstGeom prst="rect">
            <a:avLst/>
          </a:prstGeom>
          <a:noFill/>
          <a:ln w="50800" cap="flat">
            <a:noFill/>
            <a:prstDash val="solid"/>
            <a:round/>
          </a:ln>
          <a:effectLst>
            <a:outerShdw blurRad="76200" dist="381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ctr">
            <a:spAutoFit/>
          </a:bodyPr>
          <a:lstStyle/>
          <a:p>
            <a:pPr hangingPunct="0"/>
            <a:r>
              <a:rPr lang="en-US" sz="3600" dirty="0">
                <a:solidFill>
                  <a:schemeClr val="bg1"/>
                </a:solidFill>
                <a:latin typeface="+mj-lt"/>
                <a:ea typeface="+mj-ea"/>
                <a:cs typeface="+mj-cs"/>
                <a:sym typeface="Trebuchet MS"/>
              </a:rPr>
              <a:t>Thank You!</a:t>
            </a:r>
            <a:endParaRPr lang="en-US" sz="3600" dirty="0">
              <a:solidFill>
                <a:schemeClr val="bg1"/>
              </a:solidFill>
              <a:latin typeface="+mj-lt"/>
              <a:ea typeface="+mj-ea"/>
              <a:cs typeface="+mj-cs"/>
            </a:endParaRPr>
          </a:p>
        </p:txBody>
      </p:sp>
    </p:spTree>
    <p:extLst>
      <p:ext uri="{BB962C8B-B14F-4D97-AF65-F5344CB8AC3E}">
        <p14:creationId xmlns:p14="http://schemas.microsoft.com/office/powerpoint/2010/main" val="28399092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1DB0CD-53E6-364F-950A-6A78F944A0BC}"/>
              </a:ext>
            </a:extLst>
          </p:cNvPr>
          <p:cNvPicPr>
            <a:picLocks noChangeAspect="1"/>
          </p:cNvPicPr>
          <p:nvPr/>
        </p:nvPicPr>
        <p:blipFill>
          <a:blip r:embed="rId3"/>
          <a:stretch>
            <a:fillRect/>
          </a:stretch>
        </p:blipFill>
        <p:spPr>
          <a:xfrm>
            <a:off x="329854" y="915639"/>
            <a:ext cx="9402872" cy="5803336"/>
          </a:xfrm>
          <a:prstGeom prst="rect">
            <a:avLst/>
          </a:prstGeom>
          <a:ln w="22225"/>
        </p:spPr>
      </p:pic>
      <p:sp>
        <p:nvSpPr>
          <p:cNvPr id="7" name="Title 6">
            <a:extLst>
              <a:ext uri="{FF2B5EF4-FFF2-40B4-BE49-F238E27FC236}">
                <a16:creationId xmlns:a16="http://schemas.microsoft.com/office/drawing/2014/main" id="{0BA07774-FB58-B247-B682-C05D4DB049FA}"/>
              </a:ext>
            </a:extLst>
          </p:cNvPr>
          <p:cNvSpPr>
            <a:spLocks noGrp="1"/>
          </p:cNvSpPr>
          <p:nvPr>
            <p:ph type="title"/>
          </p:nvPr>
        </p:nvSpPr>
        <p:spPr>
          <a:xfrm>
            <a:off x="742614" y="365126"/>
            <a:ext cx="9631472" cy="550514"/>
          </a:xfrm>
        </p:spPr>
        <p:txBody>
          <a:bodyPr>
            <a:noAutofit/>
          </a:bodyPr>
          <a:lstStyle/>
          <a:p>
            <a:pPr algn="ctr"/>
            <a:r>
              <a:rPr lang="en-US" sz="2800" dirty="0"/>
              <a:t>Energy Density of Fuel Cells Provides Endurance for Vehicle Design</a:t>
            </a:r>
          </a:p>
        </p:txBody>
      </p:sp>
      <p:cxnSp>
        <p:nvCxnSpPr>
          <p:cNvPr id="10" name="Straight Connector 9">
            <a:extLst>
              <a:ext uri="{FF2B5EF4-FFF2-40B4-BE49-F238E27FC236}">
                <a16:creationId xmlns:a16="http://schemas.microsoft.com/office/drawing/2014/main" id="{A406670F-41CE-7643-A575-1E36CBE0B82F}"/>
              </a:ext>
            </a:extLst>
          </p:cNvPr>
          <p:cNvCxnSpPr>
            <a:cxnSpLocks/>
          </p:cNvCxnSpPr>
          <p:nvPr/>
        </p:nvCxnSpPr>
        <p:spPr>
          <a:xfrm>
            <a:off x="3812090" y="2318657"/>
            <a:ext cx="668472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3FBF5A-13DE-E74D-BC4D-3D4CDCDEAE7B}"/>
              </a:ext>
            </a:extLst>
          </p:cNvPr>
          <p:cNvCxnSpPr>
            <a:cxnSpLocks/>
          </p:cNvCxnSpPr>
          <p:nvPr/>
        </p:nvCxnSpPr>
        <p:spPr>
          <a:xfrm>
            <a:off x="6225438" y="3635978"/>
            <a:ext cx="427137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F56586B-9419-7F40-84EE-AA774E9784A3}"/>
              </a:ext>
            </a:extLst>
          </p:cNvPr>
          <p:cNvCxnSpPr/>
          <p:nvPr/>
        </p:nvCxnSpPr>
        <p:spPr>
          <a:xfrm>
            <a:off x="9732726" y="2318657"/>
            <a:ext cx="0" cy="131732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71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863A159-6870-A345-9DFA-2D9009038D51}"/>
              </a:ext>
            </a:extLst>
          </p:cNvPr>
          <p:cNvGrpSpPr/>
          <p:nvPr/>
        </p:nvGrpSpPr>
        <p:grpSpPr>
          <a:xfrm>
            <a:off x="722406" y="942275"/>
            <a:ext cx="10738086" cy="5192156"/>
            <a:chOff x="1444812" y="1884549"/>
            <a:chExt cx="21476171" cy="10384311"/>
          </a:xfrm>
        </p:grpSpPr>
        <p:pic>
          <p:nvPicPr>
            <p:cNvPr id="2" name="Picture 1">
              <a:extLst>
                <a:ext uri="{FF2B5EF4-FFF2-40B4-BE49-F238E27FC236}">
                  <a16:creationId xmlns:a16="http://schemas.microsoft.com/office/drawing/2014/main" id="{80186D21-9BDB-4139-B555-1A51ADBA7C7D}"/>
                </a:ext>
              </a:extLst>
            </p:cNvPr>
            <p:cNvPicPr>
              <a:picLocks noChangeAspect="1"/>
            </p:cNvPicPr>
            <p:nvPr/>
          </p:nvPicPr>
          <p:blipFill>
            <a:blip r:embed="rId3"/>
            <a:stretch>
              <a:fillRect/>
            </a:stretch>
          </p:blipFill>
          <p:spPr>
            <a:xfrm>
              <a:off x="1444812" y="1884549"/>
              <a:ext cx="21476171" cy="10384311"/>
            </a:xfrm>
            <a:prstGeom prst="rect">
              <a:avLst/>
            </a:prstGeom>
          </p:spPr>
        </p:pic>
        <p:sp>
          <p:nvSpPr>
            <p:cNvPr id="6" name="Rectangle 5">
              <a:extLst>
                <a:ext uri="{FF2B5EF4-FFF2-40B4-BE49-F238E27FC236}">
                  <a16:creationId xmlns:a16="http://schemas.microsoft.com/office/drawing/2014/main" id="{34C763EC-29F6-BA4C-A2CB-062A4E1C57D0}"/>
                </a:ext>
              </a:extLst>
            </p:cNvPr>
            <p:cNvSpPr/>
            <p:nvPr/>
          </p:nvSpPr>
          <p:spPr>
            <a:xfrm>
              <a:off x="4625788" y="6011299"/>
              <a:ext cx="3213848" cy="738664"/>
            </a:xfrm>
            <a:prstGeom prst="rect">
              <a:avLst/>
            </a:prstGeom>
            <a:solidFill>
              <a:srgbClr val="FFFFFF"/>
            </a:solidFill>
            <a:ln w="508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20" tIns="45720" rIns="45720" bIns="45720" numCol="1" spcCol="38100" rtlCol="0" anchor="ctr">
              <a:spAutoFit/>
            </a:bodyPr>
            <a:lstStyle/>
            <a:p>
              <a:pPr hangingPunct="0"/>
              <a:endParaRPr lang="en-US">
                <a:solidFill>
                  <a:srgbClr val="000000"/>
                </a:solidFill>
                <a:latin typeface="+mj-lt"/>
                <a:ea typeface="+mj-ea"/>
                <a:cs typeface="+mj-cs"/>
                <a:sym typeface="Trebuchet MS"/>
              </a:endParaRPr>
            </a:p>
          </p:txBody>
        </p:sp>
      </p:grpSp>
      <p:sp>
        <p:nvSpPr>
          <p:cNvPr id="3" name="TextBox 2">
            <a:extLst>
              <a:ext uri="{FF2B5EF4-FFF2-40B4-BE49-F238E27FC236}">
                <a16:creationId xmlns:a16="http://schemas.microsoft.com/office/drawing/2014/main" id="{BC7F566C-C436-498C-9F07-DD2B5EFC7CFF}"/>
              </a:ext>
            </a:extLst>
          </p:cNvPr>
          <p:cNvSpPr txBox="1"/>
          <p:nvPr/>
        </p:nvSpPr>
        <p:spPr>
          <a:xfrm>
            <a:off x="817418" y="163860"/>
            <a:ext cx="9451189" cy="584775"/>
          </a:xfrm>
          <a:prstGeom prst="rect">
            <a:avLst/>
          </a:prstGeom>
          <a:noFill/>
        </p:spPr>
        <p:txBody>
          <a:bodyPr wrap="square" rtlCol="0">
            <a:spAutoFit/>
          </a:bodyPr>
          <a:lstStyle/>
          <a:p>
            <a:pPr algn="ctr"/>
            <a:r>
              <a:rPr lang="en-US" sz="3200"/>
              <a:t>Overall competitive picture &amp; LH2 advantage</a:t>
            </a:r>
          </a:p>
        </p:txBody>
      </p:sp>
      <p:sp>
        <p:nvSpPr>
          <p:cNvPr id="4" name="Slide Number Placeholder 3">
            <a:extLst>
              <a:ext uri="{FF2B5EF4-FFF2-40B4-BE49-F238E27FC236}">
                <a16:creationId xmlns:a16="http://schemas.microsoft.com/office/drawing/2014/main" id="{C47452C5-A705-AF4B-B243-AC29232D3AF0}"/>
              </a:ext>
            </a:extLst>
          </p:cNvPr>
          <p:cNvSpPr>
            <a:spLocks noGrp="1"/>
          </p:cNvSpPr>
          <p:nvPr>
            <p:ph type="sldNum" sz="quarter" idx="2"/>
          </p:nvPr>
        </p:nvSpPr>
        <p:spPr>
          <a:xfrm>
            <a:off x="22677166" y="13133193"/>
            <a:ext cx="487634" cy="492440"/>
          </a:xfrm>
          <a:prstGeom prst="rect">
            <a:avLst/>
          </a:prstGeom>
          <a:ln w="12700">
            <a:miter lim="400000"/>
          </a:ln>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888888"/>
                </a:solidFill>
                <a:effectLst/>
                <a:uFillTx/>
                <a:latin typeface="Avenir Next" panose="020B0503020202020204" pitchFamily="34" charset="0"/>
                <a:ea typeface="+mj-ea"/>
                <a:cs typeface="+mj-cs"/>
                <a:sym typeface="Trebuchet MS"/>
              </a:defRPr>
            </a:lvl1pPr>
            <a:lvl2pPr marL="0" marR="0" indent="457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2pPr>
            <a:lvl3pPr marL="0" marR="0" indent="914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3pPr>
            <a:lvl4pPr marL="0" marR="0" indent="1371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4pPr>
            <a:lvl5pPr marL="0" marR="0" indent="18288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5pPr>
            <a:lvl6pPr marL="0" marR="0" indent="22860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6pPr>
            <a:lvl7pPr marL="0" marR="0" indent="2743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7pPr>
            <a:lvl8pPr marL="0" marR="0" indent="3200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8pPr>
            <a:lvl9pPr marL="0" marR="0" indent="3657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9pPr>
          </a:lstStyle>
          <a:p>
            <a:fld id="{86CB4B4D-7CA3-9044-876B-883B54F8677D}" type="slidenum">
              <a:rPr lang="en-US" smtClean="0"/>
              <a:pPr/>
              <a:t>7</a:t>
            </a:fld>
            <a:endParaRPr lang="en-US"/>
          </a:p>
        </p:txBody>
      </p:sp>
      <p:sp>
        <p:nvSpPr>
          <p:cNvPr id="5" name="TextBox 4">
            <a:extLst>
              <a:ext uri="{FF2B5EF4-FFF2-40B4-BE49-F238E27FC236}">
                <a16:creationId xmlns:a16="http://schemas.microsoft.com/office/drawing/2014/main" id="{421A89B6-0FBF-FB4D-8B77-39E4DA5D2858}"/>
              </a:ext>
            </a:extLst>
          </p:cNvPr>
          <p:cNvSpPr txBox="1"/>
          <p:nvPr/>
        </p:nvSpPr>
        <p:spPr>
          <a:xfrm>
            <a:off x="7895122" y="4973920"/>
            <a:ext cx="3574473" cy="666849"/>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25400" tIns="25400" rIns="25400" bIns="25400" numCol="1" spcCol="38100" rtlCol="0" anchor="ctr">
            <a:spAutoFit/>
          </a:bodyPr>
          <a:lstStyle/>
          <a:p>
            <a:pPr hangingPunct="0"/>
            <a:r>
              <a:rPr lang="en-US" sz="2000">
                <a:solidFill>
                  <a:srgbClr val="000000"/>
                </a:solidFill>
                <a:latin typeface="+mj-lt"/>
                <a:ea typeface="+mj-ea"/>
                <a:cs typeface="+mj-cs"/>
                <a:sym typeface="Trebuchet MS"/>
              </a:rPr>
              <a:t>Bottom Line: Batteries will ”never” catch up to </a:t>
            </a:r>
            <a:r>
              <a:rPr lang="en-US" sz="2000">
                <a:solidFill>
                  <a:srgbClr val="000000"/>
                </a:solidFill>
                <a:latin typeface="+mj-lt"/>
                <a:ea typeface="+mj-ea"/>
                <a:cs typeface="+mj-cs"/>
              </a:rPr>
              <a:t>LH2</a:t>
            </a:r>
            <a:r>
              <a:rPr lang="en-US" sz="2000">
                <a:solidFill>
                  <a:srgbClr val="000000"/>
                </a:solidFill>
                <a:latin typeface="+mj-lt"/>
                <a:ea typeface="+mj-ea"/>
                <a:cs typeface="+mj-cs"/>
                <a:sym typeface="Trebuchet MS"/>
              </a:rPr>
              <a:t> HFC</a:t>
            </a:r>
          </a:p>
        </p:txBody>
      </p:sp>
      <p:sp>
        <p:nvSpPr>
          <p:cNvPr id="8" name="Date Placeholder 7">
            <a:extLst>
              <a:ext uri="{FF2B5EF4-FFF2-40B4-BE49-F238E27FC236}">
                <a16:creationId xmlns:a16="http://schemas.microsoft.com/office/drawing/2014/main" id="{3AFD2E52-F57B-EB4B-AD0B-BBC046FEE886}"/>
              </a:ext>
            </a:extLst>
          </p:cNvPr>
          <p:cNvSpPr>
            <a:spLocks noGrp="1"/>
          </p:cNvSpPr>
          <p:nvPr>
            <p:ph type="dt" sz="half" idx="10"/>
          </p:nvPr>
        </p:nvSpPr>
        <p:spPr/>
        <p:txBody>
          <a:bodyPr/>
          <a:lstStyle/>
          <a:p>
            <a:r>
              <a:rPr lang="en-US"/>
              <a:t>July 30, 2020</a:t>
            </a:r>
          </a:p>
        </p:txBody>
      </p:sp>
      <p:sp>
        <p:nvSpPr>
          <p:cNvPr id="9" name="Footer Placeholder 8">
            <a:extLst>
              <a:ext uri="{FF2B5EF4-FFF2-40B4-BE49-F238E27FC236}">
                <a16:creationId xmlns:a16="http://schemas.microsoft.com/office/drawing/2014/main" id="{B3004EBF-9377-B146-9A57-CBB0842F48A7}"/>
              </a:ext>
            </a:extLst>
          </p:cNvPr>
          <p:cNvSpPr>
            <a:spLocks noGrp="1"/>
          </p:cNvSpPr>
          <p:nvPr>
            <p:ph type="ftr" sz="quarter" idx="11"/>
          </p:nvPr>
        </p:nvSpPr>
        <p:spPr/>
        <p:txBody>
          <a:bodyPr/>
          <a:lstStyle/>
          <a:p>
            <a:r>
              <a:rPr lang="en-US"/>
              <a:t>(c) 2020 Alakai Technologies Corporation. All Rights Reserved.</a:t>
            </a:r>
          </a:p>
        </p:txBody>
      </p:sp>
    </p:spTree>
    <p:extLst>
      <p:ext uri="{BB962C8B-B14F-4D97-AF65-F5344CB8AC3E}">
        <p14:creationId xmlns:p14="http://schemas.microsoft.com/office/powerpoint/2010/main" val="598060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6062A87-0B46-4BEE-B6E9-D24E0F227F0D}"/>
              </a:ext>
            </a:extLst>
          </p:cNvPr>
          <p:cNvSpPr>
            <a:spLocks noGrp="1"/>
          </p:cNvSpPr>
          <p:nvPr>
            <p:ph type="title"/>
          </p:nvPr>
        </p:nvSpPr>
        <p:spPr>
          <a:xfrm>
            <a:off x="609600" y="281197"/>
            <a:ext cx="9606792" cy="648349"/>
          </a:xfrm>
        </p:spPr>
        <p:txBody>
          <a:bodyPr anchor="ctr"/>
          <a:lstStyle/>
          <a:p>
            <a:r>
              <a:rPr lang="en-US" sz="2800" dirty="0"/>
              <a:t>Weight Fraction Trends Among Different Aircraft Types</a:t>
            </a:r>
          </a:p>
        </p:txBody>
      </p:sp>
      <p:sp>
        <p:nvSpPr>
          <p:cNvPr id="10" name="Content Placeholder 9">
            <a:extLst>
              <a:ext uri="{FF2B5EF4-FFF2-40B4-BE49-F238E27FC236}">
                <a16:creationId xmlns:a16="http://schemas.microsoft.com/office/drawing/2014/main" id="{1EF85B57-0BB4-4983-986C-6CCD5FC36FD8}"/>
              </a:ext>
            </a:extLst>
          </p:cNvPr>
          <p:cNvSpPr>
            <a:spLocks noGrp="1"/>
          </p:cNvSpPr>
          <p:nvPr>
            <p:ph idx="1"/>
          </p:nvPr>
        </p:nvSpPr>
        <p:spPr>
          <a:xfrm>
            <a:off x="1975607" y="5906410"/>
            <a:ext cx="8240785" cy="671563"/>
          </a:xfrm>
        </p:spPr>
        <p:style>
          <a:lnRef idx="1">
            <a:schemeClr val="accent1"/>
          </a:lnRef>
          <a:fillRef idx="2">
            <a:schemeClr val="accent1"/>
          </a:fillRef>
          <a:effectRef idx="1">
            <a:schemeClr val="accent1"/>
          </a:effectRef>
          <a:fontRef idx="minor">
            <a:schemeClr val="dk1"/>
          </a:fontRef>
        </p:style>
        <p:txBody>
          <a:bodyPr>
            <a:normAutofit fontScale="92500" lnSpcReduction="20000"/>
          </a:bodyPr>
          <a:lstStyle/>
          <a:p>
            <a:pPr marL="0" indent="0" algn="ctr">
              <a:buNone/>
            </a:pPr>
            <a:r>
              <a:rPr lang="en-US" sz="2400" dirty="0"/>
              <a:t>OEW fraction of Gross Weight increases with size and complexity --</a:t>
            </a:r>
            <a:br>
              <a:rPr lang="en-US" sz="2400" dirty="0"/>
            </a:br>
            <a:r>
              <a:rPr lang="en-US" sz="2400" dirty="0"/>
              <a:t>More so for battery eVTOLs</a:t>
            </a:r>
          </a:p>
        </p:txBody>
      </p:sp>
      <p:sp>
        <p:nvSpPr>
          <p:cNvPr id="2" name="Slide Number Placeholder 1">
            <a:extLst>
              <a:ext uri="{FF2B5EF4-FFF2-40B4-BE49-F238E27FC236}">
                <a16:creationId xmlns:a16="http://schemas.microsoft.com/office/drawing/2014/main" id="{D96206EA-721B-4229-9AC4-CC3429ABDB6A}"/>
              </a:ext>
            </a:extLst>
          </p:cNvPr>
          <p:cNvSpPr>
            <a:spLocks noGrp="1"/>
          </p:cNvSpPr>
          <p:nvPr>
            <p:ph type="sldNum" sz="quarter" idx="10"/>
          </p:nvPr>
        </p:nvSpPr>
        <p:spPr/>
        <p:txBody>
          <a:bodyPr/>
          <a:lstStyle/>
          <a:p>
            <a:pPr>
              <a:defRPr/>
            </a:pPr>
            <a:fld id="{ED8DE600-1571-4542-8300-F250CC37DEDA}" type="slidenum">
              <a:rPr lang="zh-TW" altLang="en-US" smtClean="0"/>
              <a:pPr>
                <a:defRPr/>
              </a:pPr>
              <a:t>8</a:t>
            </a:fld>
            <a:endParaRPr lang="en-US" altLang="zh-TW"/>
          </a:p>
        </p:txBody>
      </p:sp>
      <p:graphicFrame>
        <p:nvGraphicFramePr>
          <p:cNvPr id="8" name="Chart 7">
            <a:extLst>
              <a:ext uri="{FF2B5EF4-FFF2-40B4-BE49-F238E27FC236}">
                <a16:creationId xmlns:a16="http://schemas.microsoft.com/office/drawing/2014/main" id="{C343F914-0E2B-4330-9CD7-A389F2CD182A}"/>
              </a:ext>
            </a:extLst>
          </p:cNvPr>
          <p:cNvGraphicFramePr>
            <a:graphicFrameLocks/>
          </p:cNvGraphicFramePr>
          <p:nvPr>
            <p:extLst>
              <p:ext uri="{D42A27DB-BD31-4B8C-83A1-F6EECF244321}">
                <p14:modId xmlns:p14="http://schemas.microsoft.com/office/powerpoint/2010/main" val="1028744446"/>
              </p:ext>
            </p:extLst>
          </p:nvPr>
        </p:nvGraphicFramePr>
        <p:xfrm>
          <a:off x="1570038" y="915394"/>
          <a:ext cx="8686800" cy="4757286"/>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a:extLst>
              <a:ext uri="{FF2B5EF4-FFF2-40B4-BE49-F238E27FC236}">
                <a16:creationId xmlns:a16="http://schemas.microsoft.com/office/drawing/2014/main" id="{4F9220E1-0861-42A8-812C-815E1D1A058F}"/>
              </a:ext>
            </a:extLst>
          </p:cNvPr>
          <p:cNvCxnSpPr/>
          <p:nvPr/>
        </p:nvCxnSpPr>
        <p:spPr bwMode="auto">
          <a:xfrm flipV="1">
            <a:off x="4857738" y="1841217"/>
            <a:ext cx="58723" cy="2684477"/>
          </a:xfrm>
          <a:prstGeom prst="line">
            <a:avLst/>
          </a:prstGeom>
          <a:noFill/>
          <a:ln w="19050" cap="flat" cmpd="sng" algn="ctr">
            <a:solidFill>
              <a:srgbClr val="969696"/>
            </a:solidFill>
            <a:prstDash val="solid"/>
            <a:round/>
            <a:headEnd type="none" w="med" len="med"/>
            <a:tailEnd type="none" w="med" len="med"/>
          </a:ln>
          <a:effectLst/>
        </p:spPr>
      </p:cxnSp>
      <p:cxnSp>
        <p:nvCxnSpPr>
          <p:cNvPr id="13" name="Straight Connector 12">
            <a:extLst>
              <a:ext uri="{FF2B5EF4-FFF2-40B4-BE49-F238E27FC236}">
                <a16:creationId xmlns:a16="http://schemas.microsoft.com/office/drawing/2014/main" id="{B828BDE5-E112-44F8-BD01-816808618281}"/>
              </a:ext>
            </a:extLst>
          </p:cNvPr>
          <p:cNvCxnSpPr/>
          <p:nvPr/>
        </p:nvCxnSpPr>
        <p:spPr bwMode="auto">
          <a:xfrm flipV="1">
            <a:off x="4018897" y="1841218"/>
            <a:ext cx="58723" cy="2684477"/>
          </a:xfrm>
          <a:prstGeom prst="line">
            <a:avLst/>
          </a:prstGeom>
          <a:noFill/>
          <a:ln w="19050" cap="flat" cmpd="sng" algn="ctr">
            <a:solidFill>
              <a:srgbClr val="96969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B0F7A6BC-81C3-40B3-BBA0-CBBEA7F38CC1}"/>
              </a:ext>
            </a:extLst>
          </p:cNvPr>
          <p:cNvCxnSpPr/>
          <p:nvPr/>
        </p:nvCxnSpPr>
        <p:spPr bwMode="auto">
          <a:xfrm flipV="1">
            <a:off x="6166881" y="1814653"/>
            <a:ext cx="58723" cy="2684477"/>
          </a:xfrm>
          <a:prstGeom prst="line">
            <a:avLst/>
          </a:prstGeom>
          <a:noFill/>
          <a:ln w="19050" cap="flat" cmpd="sng" algn="ctr">
            <a:solidFill>
              <a:srgbClr val="969696"/>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5BFCC110-08D9-44E9-A001-115440BD693C}"/>
              </a:ext>
            </a:extLst>
          </p:cNvPr>
          <p:cNvCxnSpPr/>
          <p:nvPr/>
        </p:nvCxnSpPr>
        <p:spPr bwMode="auto">
          <a:xfrm flipV="1">
            <a:off x="9357858" y="1814652"/>
            <a:ext cx="58723" cy="2684477"/>
          </a:xfrm>
          <a:prstGeom prst="line">
            <a:avLst/>
          </a:prstGeom>
          <a:noFill/>
          <a:ln w="19050" cap="flat" cmpd="sng" algn="ctr">
            <a:solidFill>
              <a:srgbClr val="969696"/>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99E5F18F-E54C-424C-8804-2FD98798D549}"/>
              </a:ext>
            </a:extLst>
          </p:cNvPr>
          <p:cNvCxnSpPr/>
          <p:nvPr/>
        </p:nvCxnSpPr>
        <p:spPr bwMode="auto">
          <a:xfrm flipV="1">
            <a:off x="5540931" y="1831488"/>
            <a:ext cx="58723" cy="2684477"/>
          </a:xfrm>
          <a:prstGeom prst="line">
            <a:avLst/>
          </a:prstGeom>
          <a:noFill/>
          <a:ln w="19050" cap="flat" cmpd="sng" algn="ctr">
            <a:solidFill>
              <a:srgbClr val="969696"/>
            </a:solidFill>
            <a:prstDash val="solid"/>
            <a:round/>
            <a:headEnd type="none" w="med" len="med"/>
            <a:tailEnd type="none" w="med" len="med"/>
          </a:ln>
          <a:effectLst/>
        </p:spPr>
      </p:cxnSp>
      <p:cxnSp>
        <p:nvCxnSpPr>
          <p:cNvPr id="16" name="Straight Connector 15">
            <a:extLst>
              <a:ext uri="{FF2B5EF4-FFF2-40B4-BE49-F238E27FC236}">
                <a16:creationId xmlns:a16="http://schemas.microsoft.com/office/drawing/2014/main" id="{1748DA9A-C7C8-47F0-B44B-5655B65B56E1}"/>
              </a:ext>
            </a:extLst>
          </p:cNvPr>
          <p:cNvCxnSpPr/>
          <p:nvPr/>
        </p:nvCxnSpPr>
        <p:spPr bwMode="auto">
          <a:xfrm flipV="1">
            <a:off x="7838939" y="1804923"/>
            <a:ext cx="58723" cy="2684477"/>
          </a:xfrm>
          <a:prstGeom prst="line">
            <a:avLst/>
          </a:prstGeom>
          <a:noFill/>
          <a:ln w="19050" cap="flat" cmpd="sng" algn="ctr">
            <a:solidFill>
              <a:srgbClr val="969696"/>
            </a:solidFill>
            <a:prstDash val="solid"/>
            <a:round/>
            <a:headEnd type="none" w="med" len="med"/>
            <a:tailEnd type="none" w="med" len="med"/>
          </a:ln>
          <a:effectLst/>
        </p:spPr>
      </p:cxnSp>
      <p:sp>
        <p:nvSpPr>
          <p:cNvPr id="19" name="Content Placeholder 9">
            <a:extLst>
              <a:ext uri="{FF2B5EF4-FFF2-40B4-BE49-F238E27FC236}">
                <a16:creationId xmlns:a16="http://schemas.microsoft.com/office/drawing/2014/main" id="{18226EE5-9633-4224-B29A-990C0511A5A5}"/>
              </a:ext>
            </a:extLst>
          </p:cNvPr>
          <p:cNvSpPr txBox="1">
            <a:spLocks/>
          </p:cNvSpPr>
          <p:nvPr/>
        </p:nvSpPr>
        <p:spPr bwMode="gray">
          <a:xfrm>
            <a:off x="1966966" y="4266970"/>
            <a:ext cx="2155406" cy="23020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spcBef>
                <a:spcPct val="100000"/>
              </a:spcBef>
              <a:spcAft>
                <a:spcPct val="0"/>
              </a:spcAft>
              <a:buClr>
                <a:srgbClr val="5B77CC"/>
              </a:buClr>
              <a:buSzPct val="25000"/>
              <a:buFont typeface="Symbol" charset="2"/>
              <a:defRPr sz="1000">
                <a:solidFill>
                  <a:schemeClr val="tx1"/>
                </a:solidFill>
                <a:latin typeface="+mn-lt"/>
                <a:ea typeface="ＭＳ Ｐゴシック" charset="-128"/>
                <a:cs typeface="ＭＳ Ｐゴシック" charset="-128"/>
              </a:defRPr>
            </a:lvl1pPr>
            <a:lvl2pPr marL="742950" indent="-285750" algn="l" rtl="0" eaLnBrk="0" fontAlgn="base" hangingPunct="0">
              <a:spcBef>
                <a:spcPct val="50000"/>
              </a:spcBef>
              <a:spcAft>
                <a:spcPct val="0"/>
              </a:spcAft>
              <a:buClr>
                <a:schemeClr val="tx1"/>
              </a:buClr>
              <a:buSzPct val="25000"/>
              <a:defRPr sz="1000">
                <a:solidFill>
                  <a:schemeClr val="tx1"/>
                </a:solidFill>
                <a:latin typeface="+mn-lt"/>
                <a:ea typeface="ＭＳ Ｐゴシック" charset="-128"/>
                <a:cs typeface="+mn-cs"/>
              </a:defRPr>
            </a:lvl2pPr>
            <a:lvl3pPr marL="206375" indent="-204788" algn="l" rtl="0" eaLnBrk="0" fontAlgn="base" hangingPunct="0">
              <a:spcBef>
                <a:spcPct val="50000"/>
              </a:spcBef>
              <a:spcAft>
                <a:spcPct val="0"/>
              </a:spcAft>
              <a:buClr>
                <a:srgbClr val="E60000"/>
              </a:buClr>
              <a:buFont typeface="Symbol" charset="2"/>
              <a:buChar char="·"/>
              <a:defRPr sz="1000">
                <a:solidFill>
                  <a:schemeClr val="tx1"/>
                </a:solidFill>
                <a:latin typeface="+mn-lt"/>
                <a:ea typeface="ＭＳ Ｐゴシック" charset="-128"/>
                <a:cs typeface="+mn-cs"/>
              </a:defRPr>
            </a:lvl3pPr>
            <a:lvl4pPr marL="414338" indent="-204788" algn="l" rtl="0" eaLnBrk="0" fontAlgn="base" hangingPunct="0">
              <a:spcBef>
                <a:spcPct val="25000"/>
              </a:spcBef>
              <a:spcAft>
                <a:spcPct val="0"/>
              </a:spcAft>
              <a:buClr>
                <a:schemeClr val="tx1"/>
              </a:buClr>
              <a:buSzPct val="84000"/>
              <a:buChar char="–"/>
              <a:defRPr sz="1000">
                <a:solidFill>
                  <a:schemeClr val="tx1"/>
                </a:solidFill>
                <a:latin typeface="+mn-lt"/>
                <a:ea typeface="ＭＳ Ｐゴシック" charset="-128"/>
                <a:cs typeface="+mn-cs"/>
              </a:defRPr>
            </a:lvl4pPr>
            <a:lvl5pPr marL="620713" indent="-204788" algn="l" rtl="0" eaLnBrk="0" fontAlgn="base" hangingPunct="0">
              <a:spcBef>
                <a:spcPct val="25000"/>
              </a:spcBef>
              <a:spcAft>
                <a:spcPct val="0"/>
              </a:spcAft>
              <a:buClr>
                <a:schemeClr val="tx1"/>
              </a:buClr>
              <a:buSzPct val="84000"/>
              <a:buChar char="–"/>
              <a:defRPr sz="1000">
                <a:solidFill>
                  <a:schemeClr val="tx1"/>
                </a:solidFill>
                <a:latin typeface="+mn-lt"/>
                <a:ea typeface="ＭＳ Ｐゴシック" charset="-128"/>
                <a:cs typeface="+mn-cs"/>
              </a:defRPr>
            </a:lvl5pPr>
            <a:lvl6pPr marL="1037544" indent="-204911" algn="l" defTabSz="914886" rtl="0" fontAlgn="base">
              <a:spcBef>
                <a:spcPct val="25000"/>
              </a:spcBef>
              <a:spcAft>
                <a:spcPct val="0"/>
              </a:spcAft>
              <a:buClr>
                <a:schemeClr val="tx1"/>
              </a:buClr>
              <a:buSzPct val="84000"/>
              <a:buChar char="–"/>
              <a:defRPr sz="1000">
                <a:solidFill>
                  <a:schemeClr val="tx1"/>
                </a:solidFill>
                <a:latin typeface="+mn-lt"/>
                <a:ea typeface="+mn-ea"/>
                <a:cs typeface="+mn-cs"/>
              </a:defRPr>
            </a:lvl6pPr>
            <a:lvl7pPr marL="1453139" indent="-204911" algn="l" defTabSz="914886" rtl="0" fontAlgn="base">
              <a:spcBef>
                <a:spcPct val="25000"/>
              </a:spcBef>
              <a:spcAft>
                <a:spcPct val="0"/>
              </a:spcAft>
              <a:buClr>
                <a:schemeClr val="tx1"/>
              </a:buClr>
              <a:buSzPct val="84000"/>
              <a:buChar char="–"/>
              <a:defRPr sz="1000">
                <a:solidFill>
                  <a:schemeClr val="tx1"/>
                </a:solidFill>
                <a:latin typeface="+mn-lt"/>
                <a:ea typeface="+mn-ea"/>
                <a:cs typeface="+mn-cs"/>
              </a:defRPr>
            </a:lvl7pPr>
            <a:lvl8pPr marL="1868734" indent="-204911" algn="l" defTabSz="914886" rtl="0" fontAlgn="base">
              <a:spcBef>
                <a:spcPct val="25000"/>
              </a:spcBef>
              <a:spcAft>
                <a:spcPct val="0"/>
              </a:spcAft>
              <a:buClr>
                <a:schemeClr val="tx1"/>
              </a:buClr>
              <a:buSzPct val="84000"/>
              <a:buChar char="–"/>
              <a:defRPr sz="1000">
                <a:solidFill>
                  <a:schemeClr val="tx1"/>
                </a:solidFill>
                <a:latin typeface="+mn-lt"/>
                <a:ea typeface="+mn-ea"/>
                <a:cs typeface="+mn-cs"/>
              </a:defRPr>
            </a:lvl8pPr>
            <a:lvl9pPr marL="2284329" indent="-204911" algn="l" defTabSz="914886" rtl="0" fontAlgn="base">
              <a:spcBef>
                <a:spcPct val="25000"/>
              </a:spcBef>
              <a:spcAft>
                <a:spcPct val="0"/>
              </a:spcAft>
              <a:buClr>
                <a:schemeClr val="tx1"/>
              </a:buClr>
              <a:buSzPct val="84000"/>
              <a:buChar char="–"/>
              <a:defRPr sz="1000">
                <a:solidFill>
                  <a:schemeClr val="tx1"/>
                </a:solidFill>
                <a:latin typeface="+mn-lt"/>
                <a:ea typeface="+mn-ea"/>
                <a:cs typeface="+mn-cs"/>
              </a:defRPr>
            </a:lvl9pPr>
          </a:lstStyle>
          <a:p>
            <a:r>
              <a:rPr lang="en-US" kern="0" dirty="0"/>
              <a:t>Various published sources of weights</a:t>
            </a:r>
          </a:p>
        </p:txBody>
      </p:sp>
      <p:grpSp>
        <p:nvGrpSpPr>
          <p:cNvPr id="20" name="Group 19">
            <a:extLst>
              <a:ext uri="{FF2B5EF4-FFF2-40B4-BE49-F238E27FC236}">
                <a16:creationId xmlns:a16="http://schemas.microsoft.com/office/drawing/2014/main" id="{6599894E-EDE8-5049-BA50-85AD1722FE8C}"/>
              </a:ext>
            </a:extLst>
          </p:cNvPr>
          <p:cNvGrpSpPr/>
          <p:nvPr/>
        </p:nvGrpSpPr>
        <p:grpSpPr>
          <a:xfrm>
            <a:off x="8875839" y="5271567"/>
            <a:ext cx="1612493" cy="586285"/>
            <a:chOff x="8874997" y="5133329"/>
            <a:chExt cx="1612493" cy="586285"/>
          </a:xfrm>
        </p:grpSpPr>
        <p:sp>
          <p:nvSpPr>
            <p:cNvPr id="7" name="Right Brace 6">
              <a:extLst>
                <a:ext uri="{FF2B5EF4-FFF2-40B4-BE49-F238E27FC236}">
                  <a16:creationId xmlns:a16="http://schemas.microsoft.com/office/drawing/2014/main" id="{399DACD2-99E9-2148-AC52-C7B741B5A83D}"/>
                </a:ext>
              </a:extLst>
            </p:cNvPr>
            <p:cNvSpPr/>
            <p:nvPr/>
          </p:nvSpPr>
          <p:spPr>
            <a:xfrm rot="5400000">
              <a:off x="9569632" y="4920713"/>
              <a:ext cx="272656" cy="69788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7D6E3A96-8986-BA47-9ED6-D618CC18364D}"/>
                </a:ext>
              </a:extLst>
            </p:cNvPr>
            <p:cNvSpPr txBox="1"/>
            <p:nvPr/>
          </p:nvSpPr>
          <p:spPr>
            <a:xfrm>
              <a:off x="8874997" y="5350282"/>
              <a:ext cx="1612493" cy="369332"/>
            </a:xfrm>
            <a:prstGeom prst="rect">
              <a:avLst/>
            </a:prstGeom>
            <a:noFill/>
          </p:spPr>
          <p:txBody>
            <a:bodyPr wrap="none" rtlCol="0">
              <a:spAutoFit/>
            </a:bodyPr>
            <a:lstStyle/>
            <a:p>
              <a:r>
                <a:rPr lang="en-US" dirty="0"/>
                <a:t>Battery eVTOLs</a:t>
              </a:r>
            </a:p>
          </p:txBody>
        </p:sp>
      </p:grpSp>
      <p:grpSp>
        <p:nvGrpSpPr>
          <p:cNvPr id="26" name="Group 25">
            <a:extLst>
              <a:ext uri="{FF2B5EF4-FFF2-40B4-BE49-F238E27FC236}">
                <a16:creationId xmlns:a16="http://schemas.microsoft.com/office/drawing/2014/main" id="{2C315EDF-ABE6-3249-9A89-9073B8A1C0A9}"/>
              </a:ext>
            </a:extLst>
          </p:cNvPr>
          <p:cNvGrpSpPr/>
          <p:nvPr/>
        </p:nvGrpSpPr>
        <p:grpSpPr>
          <a:xfrm>
            <a:off x="6196241" y="5271569"/>
            <a:ext cx="3122586" cy="586283"/>
            <a:chOff x="6196241" y="5271569"/>
            <a:chExt cx="3122586" cy="586283"/>
          </a:xfrm>
        </p:grpSpPr>
        <p:sp>
          <p:nvSpPr>
            <p:cNvPr id="22" name="Right Brace 21">
              <a:extLst>
                <a:ext uri="{FF2B5EF4-FFF2-40B4-BE49-F238E27FC236}">
                  <a16:creationId xmlns:a16="http://schemas.microsoft.com/office/drawing/2014/main" id="{E4C67A59-D924-DF4F-9E2B-9767B24F30C4}"/>
                </a:ext>
              </a:extLst>
            </p:cNvPr>
            <p:cNvSpPr/>
            <p:nvPr/>
          </p:nvSpPr>
          <p:spPr>
            <a:xfrm rot="5400000">
              <a:off x="7619586" y="3848224"/>
              <a:ext cx="275896" cy="312258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F5D830BD-851E-574F-AF8A-81DCF00983F8}"/>
                </a:ext>
              </a:extLst>
            </p:cNvPr>
            <p:cNvSpPr txBox="1"/>
            <p:nvPr/>
          </p:nvSpPr>
          <p:spPr>
            <a:xfrm>
              <a:off x="6714755" y="5488520"/>
              <a:ext cx="2058320" cy="369332"/>
            </a:xfrm>
            <a:prstGeom prst="rect">
              <a:avLst/>
            </a:prstGeom>
            <a:noFill/>
          </p:spPr>
          <p:txBody>
            <a:bodyPr wrap="none" rtlCol="0">
              <a:spAutoFit/>
            </a:bodyPr>
            <a:lstStyle/>
            <a:p>
              <a:r>
                <a:rPr lang="en-US" dirty="0"/>
                <a:t>Light - &gt;&gt; Heavy RW</a:t>
              </a:r>
            </a:p>
          </p:txBody>
        </p:sp>
      </p:grpSp>
      <p:grpSp>
        <p:nvGrpSpPr>
          <p:cNvPr id="27" name="Group 26">
            <a:extLst>
              <a:ext uri="{FF2B5EF4-FFF2-40B4-BE49-F238E27FC236}">
                <a16:creationId xmlns:a16="http://schemas.microsoft.com/office/drawing/2014/main" id="{9FFDAA44-E750-624A-BA2F-B81344CD452D}"/>
              </a:ext>
            </a:extLst>
          </p:cNvPr>
          <p:cNvGrpSpPr/>
          <p:nvPr/>
        </p:nvGrpSpPr>
        <p:grpSpPr>
          <a:xfrm>
            <a:off x="1908503" y="5269947"/>
            <a:ext cx="4258378" cy="587399"/>
            <a:chOff x="1908503" y="5269947"/>
            <a:chExt cx="4258378" cy="587399"/>
          </a:xfrm>
        </p:grpSpPr>
        <p:sp>
          <p:nvSpPr>
            <p:cNvPr id="24" name="Right Brace 23">
              <a:extLst>
                <a:ext uri="{FF2B5EF4-FFF2-40B4-BE49-F238E27FC236}">
                  <a16:creationId xmlns:a16="http://schemas.microsoft.com/office/drawing/2014/main" id="{E3E39B0E-032C-EC45-866F-6F95E08AF0D0}"/>
                </a:ext>
              </a:extLst>
            </p:cNvPr>
            <p:cNvSpPr/>
            <p:nvPr/>
          </p:nvSpPr>
          <p:spPr>
            <a:xfrm rot="5400000">
              <a:off x="3899744" y="3278706"/>
              <a:ext cx="275896" cy="425837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32C7D7F2-E9A5-AC40-85F2-3F9B2D2F19EC}"/>
                </a:ext>
              </a:extLst>
            </p:cNvPr>
            <p:cNvSpPr txBox="1"/>
            <p:nvPr/>
          </p:nvSpPr>
          <p:spPr>
            <a:xfrm>
              <a:off x="2550357" y="5488014"/>
              <a:ext cx="2937086" cy="369332"/>
            </a:xfrm>
            <a:prstGeom prst="rect">
              <a:avLst/>
            </a:prstGeom>
            <a:noFill/>
          </p:spPr>
          <p:txBody>
            <a:bodyPr wrap="none" rtlCol="0">
              <a:spAutoFit/>
            </a:bodyPr>
            <a:lstStyle/>
            <a:p>
              <a:pPr algn="ctr"/>
              <a:r>
                <a:rPr lang="en-US" dirty="0"/>
                <a:t>Fixed Wing -- Large - &gt;&gt; Small</a:t>
              </a:r>
            </a:p>
          </p:txBody>
        </p:sp>
      </p:grpSp>
      <p:sp>
        <p:nvSpPr>
          <p:cNvPr id="28" name="Oval 27">
            <a:extLst>
              <a:ext uri="{FF2B5EF4-FFF2-40B4-BE49-F238E27FC236}">
                <a16:creationId xmlns:a16="http://schemas.microsoft.com/office/drawing/2014/main" id="{A37BEB8D-5977-E241-BCD9-19BA961838EF}"/>
              </a:ext>
            </a:extLst>
          </p:cNvPr>
          <p:cNvSpPr/>
          <p:nvPr/>
        </p:nvSpPr>
        <p:spPr>
          <a:xfrm>
            <a:off x="9997434" y="3290547"/>
            <a:ext cx="259404" cy="259404"/>
          </a:xfrm>
          <a:prstGeom prst="ellips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D9FCDC4-8468-AC46-AFF5-DA884C63008C}"/>
              </a:ext>
            </a:extLst>
          </p:cNvPr>
          <p:cNvSpPr txBox="1"/>
          <p:nvPr/>
        </p:nvSpPr>
        <p:spPr>
          <a:xfrm>
            <a:off x="10547105" y="1319346"/>
            <a:ext cx="1462644" cy="830997"/>
          </a:xfrm>
          <a:prstGeom prst="rect">
            <a:avLst/>
          </a:prstGeom>
          <a:noFill/>
        </p:spPr>
        <p:txBody>
          <a:bodyPr wrap="none" rtlCol="0">
            <a:spAutoFit/>
          </a:bodyPr>
          <a:lstStyle/>
          <a:p>
            <a:r>
              <a:rPr lang="en-US" sz="1600" dirty="0"/>
              <a:t>LH2 HFC eVTOL</a:t>
            </a:r>
            <a:br>
              <a:rPr lang="en-US" sz="1600" dirty="0"/>
            </a:br>
            <a:r>
              <a:rPr lang="en-US" sz="1600" dirty="0"/>
              <a:t>Mass</a:t>
            </a:r>
            <a:br>
              <a:rPr lang="en-US" sz="1600" dirty="0"/>
            </a:br>
            <a:r>
              <a:rPr lang="en-US" sz="1600" dirty="0"/>
              <a:t>Fractions</a:t>
            </a:r>
          </a:p>
        </p:txBody>
      </p:sp>
      <p:sp>
        <p:nvSpPr>
          <p:cNvPr id="30" name="Oval 29">
            <a:extLst>
              <a:ext uri="{FF2B5EF4-FFF2-40B4-BE49-F238E27FC236}">
                <a16:creationId xmlns:a16="http://schemas.microsoft.com/office/drawing/2014/main" id="{0910168A-82F9-A146-A619-3CCAE12F236E}"/>
              </a:ext>
            </a:extLst>
          </p:cNvPr>
          <p:cNvSpPr/>
          <p:nvPr/>
        </p:nvSpPr>
        <p:spPr>
          <a:xfrm>
            <a:off x="9997434" y="4355250"/>
            <a:ext cx="259404" cy="259404"/>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C035A26-82FF-6346-A788-0917A4240911}"/>
              </a:ext>
            </a:extLst>
          </p:cNvPr>
          <p:cNvSpPr/>
          <p:nvPr/>
        </p:nvSpPr>
        <p:spPr>
          <a:xfrm>
            <a:off x="9997434" y="1605143"/>
            <a:ext cx="259404" cy="25940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Elbow Connector 32">
            <a:extLst>
              <a:ext uri="{FF2B5EF4-FFF2-40B4-BE49-F238E27FC236}">
                <a16:creationId xmlns:a16="http://schemas.microsoft.com/office/drawing/2014/main" id="{3599649B-9639-534C-9759-DDE07D5AFFBA}"/>
              </a:ext>
            </a:extLst>
          </p:cNvPr>
          <p:cNvCxnSpPr>
            <a:stCxn id="29" idx="1"/>
            <a:endCxn id="31" idx="6"/>
          </p:cNvCxnSpPr>
          <p:nvPr/>
        </p:nvCxnSpPr>
        <p:spPr>
          <a:xfrm rot="10800000">
            <a:off x="10256839" y="1734845"/>
            <a:ext cx="290267" cy="127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980DE308-DEEA-B54E-977B-1BC1E8243D06}"/>
              </a:ext>
            </a:extLst>
          </p:cNvPr>
          <p:cNvCxnSpPr>
            <a:cxnSpLocks/>
            <a:stCxn id="29" idx="1"/>
            <a:endCxn id="28" idx="6"/>
          </p:cNvCxnSpPr>
          <p:nvPr/>
        </p:nvCxnSpPr>
        <p:spPr>
          <a:xfrm rot="10800000" flipV="1">
            <a:off x="10256839" y="1734845"/>
            <a:ext cx="290267" cy="1685404"/>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Elbow Connector 39">
            <a:extLst>
              <a:ext uri="{FF2B5EF4-FFF2-40B4-BE49-F238E27FC236}">
                <a16:creationId xmlns:a16="http://schemas.microsoft.com/office/drawing/2014/main" id="{FF77FDFF-F315-464D-A2DE-2B285F046712}"/>
              </a:ext>
            </a:extLst>
          </p:cNvPr>
          <p:cNvCxnSpPr>
            <a:cxnSpLocks/>
            <a:stCxn id="29" idx="1"/>
            <a:endCxn id="30" idx="6"/>
          </p:cNvCxnSpPr>
          <p:nvPr/>
        </p:nvCxnSpPr>
        <p:spPr>
          <a:xfrm rot="10800000" flipV="1">
            <a:off x="10256839" y="1734844"/>
            <a:ext cx="290267" cy="275010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8731955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lide Number"/>
          <p:cNvSpPr txBox="1">
            <a:spLocks noGrp="1"/>
          </p:cNvSpPr>
          <p:nvPr>
            <p:ph type="sldNum" sz="quarter" idx="2"/>
          </p:nvPr>
        </p:nvSpPr>
        <p:spPr>
          <a:xfrm>
            <a:off x="22677166" y="13133193"/>
            <a:ext cx="487634" cy="4924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2000" b="0" i="0" u="none" strike="noStrike" cap="none" spc="0" normalizeH="0" baseline="0">
                <a:ln>
                  <a:noFill/>
                </a:ln>
                <a:solidFill>
                  <a:srgbClr val="888888"/>
                </a:solidFill>
                <a:effectLst/>
                <a:uFillTx/>
                <a:latin typeface="Avenir Next" panose="020B0503020202020204" pitchFamily="34" charset="0"/>
                <a:ea typeface="+mj-ea"/>
                <a:cs typeface="+mj-cs"/>
                <a:sym typeface="Trebuchet MS"/>
              </a:defRPr>
            </a:lvl1pPr>
            <a:lvl2pPr marL="0" marR="0" indent="457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2pPr>
            <a:lvl3pPr marL="0" marR="0" indent="914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3pPr>
            <a:lvl4pPr marL="0" marR="0" indent="1371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4pPr>
            <a:lvl5pPr marL="0" marR="0" indent="18288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5pPr>
            <a:lvl6pPr marL="0" marR="0" indent="22860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6pPr>
            <a:lvl7pPr marL="0" marR="0" indent="27432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7pPr>
            <a:lvl8pPr marL="0" marR="0" indent="32004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8pPr>
            <a:lvl9pPr marL="0" marR="0" indent="3657600" algn="l" defTabSz="914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Trebuchet MS"/>
              </a:defRPr>
            </a:lvl9pPr>
          </a:lstStyle>
          <a:p>
            <a:fld id="{86CB4B4D-7CA3-9044-876B-883B54F8677D}" type="slidenum">
              <a:rPr lang="en-US" smtClean="0"/>
              <a:pPr/>
              <a:t>9</a:t>
            </a:fld>
            <a:endParaRPr/>
          </a:p>
        </p:txBody>
      </p:sp>
      <p:pic>
        <p:nvPicPr>
          <p:cNvPr id="245" name="Image" descr="Image"/>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22953" y="4005"/>
            <a:ext cx="9770602" cy="5311941"/>
          </a:xfrm>
          <a:prstGeom prst="rect">
            <a:avLst/>
          </a:prstGeom>
          <a:ln w="12700">
            <a:miter lim="400000"/>
          </a:ln>
        </p:spPr>
      </p:pic>
      <p:sp>
        <p:nvSpPr>
          <p:cNvPr id="246" name="Skai Ecosystem"/>
          <p:cNvSpPr txBox="1"/>
          <p:nvPr/>
        </p:nvSpPr>
        <p:spPr>
          <a:xfrm>
            <a:off x="934134" y="5191397"/>
            <a:ext cx="4922969" cy="634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indent="7701" defTabSz="1828800">
              <a:defRPr sz="5800" spc="174">
                <a:solidFill>
                  <a:srgbClr val="535353"/>
                </a:solidFill>
                <a:latin typeface="Avenir Next"/>
                <a:ea typeface="Avenir Next"/>
                <a:cs typeface="Avenir Next"/>
                <a:sym typeface="Avenir Next"/>
              </a:defRPr>
            </a:lvl1pPr>
          </a:lstStyle>
          <a:p>
            <a:r>
              <a:rPr lang="en-US" sz="3200" dirty="0"/>
              <a:t>Green H2</a:t>
            </a:r>
            <a:r>
              <a:rPr sz="3200" dirty="0"/>
              <a:t> Ecosystem</a:t>
            </a:r>
            <a:endParaRPr lang="en-US" sz="3200" dirty="0"/>
          </a:p>
          <a:p>
            <a:r>
              <a:rPr lang="en-US" sz="3200" dirty="0"/>
              <a:t>(H2 at Airports)</a:t>
            </a:r>
            <a:endParaRPr sz="3200" dirty="0"/>
          </a:p>
        </p:txBody>
      </p:sp>
      <p:sp>
        <p:nvSpPr>
          <p:cNvPr id="247" name="Green Hybrid Stations…"/>
          <p:cNvSpPr txBox="1"/>
          <p:nvPr/>
        </p:nvSpPr>
        <p:spPr>
          <a:xfrm>
            <a:off x="7716695" y="1397660"/>
            <a:ext cx="3966603" cy="21611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marR="3082" indent="7706" defTabSz="554805">
              <a:lnSpc>
                <a:spcPct val="114998"/>
              </a:lnSpc>
              <a:defRPr sz="4000" spc="-8">
                <a:solidFill>
                  <a:srgbClr val="535353"/>
                </a:solidFill>
                <a:latin typeface="Avenir Next"/>
                <a:ea typeface="Avenir Next"/>
                <a:cs typeface="Avenir Next"/>
                <a:sym typeface="Avenir Next"/>
              </a:defRPr>
            </a:pPr>
            <a:r>
              <a:rPr sz="2400" b="1" dirty="0"/>
              <a:t>Green Hybrid Stations</a:t>
            </a:r>
          </a:p>
          <a:p>
            <a:pPr marR="3082" indent="7706" defTabSz="554805">
              <a:lnSpc>
                <a:spcPct val="114998"/>
              </a:lnSpc>
              <a:defRPr sz="4000" spc="-8">
                <a:solidFill>
                  <a:srgbClr val="535353"/>
                </a:solidFill>
                <a:latin typeface="Avenir Next"/>
                <a:ea typeface="Avenir Next"/>
                <a:cs typeface="Avenir Next"/>
                <a:sym typeface="Avenir Next"/>
              </a:defRPr>
            </a:pPr>
            <a:r>
              <a:rPr sz="2400" dirty="0"/>
              <a:t> - Onsite LH2 Generation</a:t>
            </a:r>
          </a:p>
          <a:p>
            <a:pPr marR="3082" indent="7706" defTabSz="554805">
              <a:lnSpc>
                <a:spcPct val="114998"/>
              </a:lnSpc>
              <a:defRPr sz="4000" spc="-8">
                <a:solidFill>
                  <a:srgbClr val="535353"/>
                </a:solidFill>
                <a:latin typeface="Avenir Next"/>
                <a:ea typeface="Avenir Next"/>
                <a:cs typeface="Avenir Next"/>
                <a:sym typeface="Avenir Next"/>
              </a:defRPr>
            </a:pPr>
            <a:r>
              <a:rPr sz="2400" dirty="0"/>
              <a:t> - LH2 for Skai</a:t>
            </a:r>
          </a:p>
          <a:p>
            <a:pPr marR="3082" indent="7706" defTabSz="554805">
              <a:lnSpc>
                <a:spcPct val="114998"/>
              </a:lnSpc>
              <a:defRPr sz="4000" spc="-8">
                <a:solidFill>
                  <a:srgbClr val="535353"/>
                </a:solidFill>
                <a:latin typeface="Avenir Next"/>
                <a:ea typeface="Avenir Next"/>
                <a:cs typeface="Avenir Next"/>
                <a:sym typeface="Avenir Next"/>
              </a:defRPr>
            </a:pPr>
            <a:r>
              <a:rPr sz="2400" dirty="0"/>
              <a:t> - GH2 for cars &amp; trucks</a:t>
            </a:r>
          </a:p>
          <a:p>
            <a:pPr marR="3082" indent="7706" defTabSz="554805">
              <a:lnSpc>
                <a:spcPct val="114998"/>
              </a:lnSpc>
              <a:defRPr sz="4000" spc="-8">
                <a:solidFill>
                  <a:srgbClr val="535353"/>
                </a:solidFill>
                <a:latin typeface="Avenir Next"/>
                <a:ea typeface="Avenir Next"/>
                <a:cs typeface="Avenir Next"/>
                <a:sym typeface="Avenir Next"/>
              </a:defRPr>
            </a:pPr>
            <a:r>
              <a:rPr sz="2400" dirty="0"/>
              <a:t> - Electric vehicle charging</a:t>
            </a:r>
          </a:p>
        </p:txBody>
      </p:sp>
      <p:pic>
        <p:nvPicPr>
          <p:cNvPr id="248" name="Image" descr="Imag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52170" y="5914186"/>
            <a:ext cx="1389072" cy="540545"/>
          </a:xfrm>
          <a:prstGeom prst="rect">
            <a:avLst/>
          </a:prstGeom>
          <a:ln w="12700">
            <a:miter lim="400000"/>
          </a:ln>
        </p:spPr>
      </p:pic>
      <p:pic>
        <p:nvPicPr>
          <p:cNvPr id="249" name="Image" descr="Image"/>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0802727" y="5835416"/>
            <a:ext cx="1051873" cy="540450"/>
          </a:xfrm>
          <a:prstGeom prst="rect">
            <a:avLst/>
          </a:prstGeom>
          <a:ln w="12700">
            <a:miter lim="400000"/>
          </a:ln>
        </p:spPr>
      </p:pic>
      <p:pic>
        <p:nvPicPr>
          <p:cNvPr id="250" name="Image" descr="Image"/>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19957" y="5270564"/>
            <a:ext cx="1051936" cy="500519"/>
          </a:xfrm>
          <a:prstGeom prst="rect">
            <a:avLst/>
          </a:prstGeom>
          <a:ln w="12700">
            <a:miter lim="400000"/>
          </a:ln>
        </p:spPr>
      </p:pic>
      <p:sp>
        <p:nvSpPr>
          <p:cNvPr id="251" name="Line"/>
          <p:cNvSpPr/>
          <p:nvPr/>
        </p:nvSpPr>
        <p:spPr>
          <a:xfrm>
            <a:off x="9021233" y="4914900"/>
            <a:ext cx="678764" cy="396189"/>
          </a:xfrm>
          <a:prstGeom prst="line">
            <a:avLst/>
          </a:prstGeom>
          <a:ln w="50800">
            <a:solidFill>
              <a:srgbClr val="4F81BD"/>
            </a:solidFill>
            <a:tailEnd type="triangle"/>
          </a:ln>
          <a:effectLst>
            <a:outerShdw blurRad="76200" dist="38100" dir="5400000" rotWithShape="0">
              <a:srgbClr val="000000">
                <a:alpha val="38000"/>
              </a:srgbClr>
            </a:outerShdw>
          </a:effectLst>
        </p:spPr>
        <p:txBody>
          <a:bodyPr lIns="0" tIns="0" rIns="0" bIns="0"/>
          <a:lstStyle/>
          <a:p>
            <a:endParaRPr sz="900"/>
          </a:p>
        </p:txBody>
      </p:sp>
      <p:sp>
        <p:nvSpPr>
          <p:cNvPr id="2" name="Date Placeholder 1">
            <a:extLst>
              <a:ext uri="{FF2B5EF4-FFF2-40B4-BE49-F238E27FC236}">
                <a16:creationId xmlns:a16="http://schemas.microsoft.com/office/drawing/2014/main" id="{38CEB198-9D08-034E-A2F8-B65EDD7EC419}"/>
              </a:ext>
            </a:extLst>
          </p:cNvPr>
          <p:cNvSpPr>
            <a:spLocks noGrp="1"/>
          </p:cNvSpPr>
          <p:nvPr>
            <p:ph type="dt" sz="half" idx="10"/>
          </p:nvPr>
        </p:nvSpPr>
        <p:spPr/>
        <p:txBody>
          <a:bodyPr/>
          <a:lstStyle/>
          <a:p>
            <a:r>
              <a:rPr lang="en-US"/>
              <a:t>July 30, 2020</a:t>
            </a:r>
          </a:p>
        </p:txBody>
      </p:sp>
      <p:sp>
        <p:nvSpPr>
          <p:cNvPr id="3" name="Footer Placeholder 2">
            <a:extLst>
              <a:ext uri="{FF2B5EF4-FFF2-40B4-BE49-F238E27FC236}">
                <a16:creationId xmlns:a16="http://schemas.microsoft.com/office/drawing/2014/main" id="{723C373D-DF68-0E42-904E-BB94A531F70C}"/>
              </a:ext>
            </a:extLst>
          </p:cNvPr>
          <p:cNvSpPr>
            <a:spLocks noGrp="1"/>
          </p:cNvSpPr>
          <p:nvPr>
            <p:ph type="ftr" sz="quarter" idx="11"/>
          </p:nvPr>
        </p:nvSpPr>
        <p:spPr/>
        <p:txBody>
          <a:bodyPr/>
          <a:lstStyle/>
          <a:p>
            <a:r>
              <a:rPr lang="en-US"/>
              <a:t>(c) 2020 Alakai Technologies Corporation. All Rights Reserved.</a:t>
            </a:r>
          </a:p>
        </p:txBody>
      </p:sp>
    </p:spTree>
    <p:extLst>
      <p:ext uri="{BB962C8B-B14F-4D97-AF65-F5344CB8AC3E}">
        <p14:creationId xmlns:p14="http://schemas.microsoft.com/office/powerpoint/2010/main" val="308503156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F096928D-D518-5449-AD78-F517196B8AA5}" vid="{6606FCFA-1B99-7A48-90B7-F06B2552CB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D99EE0842D6FD489F201A92A5FB973E" ma:contentTypeVersion="3" ma:contentTypeDescription="Create a new document." ma:contentTypeScope="" ma:versionID="6ddbd1588f9deb08a3fa3eef1b60d8e9">
  <xsd:schema xmlns:xsd="http://www.w3.org/2001/XMLSchema" xmlns:xs="http://www.w3.org/2001/XMLSchema" xmlns:p="http://schemas.microsoft.com/office/2006/metadata/properties" xmlns:ns2="47ec3d6c-0bb0-47d9-a064-ddb5f103b3d5" targetNamespace="http://schemas.microsoft.com/office/2006/metadata/properties" ma:root="true" ma:fieldsID="85cad5d6524f109fd30247e09cfb7229" ns2:_="">
    <xsd:import namespace="47ec3d6c-0bb0-47d9-a064-ddb5f103b3d5"/>
    <xsd:element name="properties">
      <xsd:complexType>
        <xsd:sequence>
          <xsd:element name="documentManagement">
            <xsd:complexType>
              <xsd:all>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ec3d6c-0bb0-47d9-a064-ddb5f103b3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24D8592-37CB-45AB-AA36-491BC75A526D}">
  <ds:schemaRefs>
    <ds:schemaRef ds:uri="http://schemas.microsoft.com/sharepoint/v3/contenttype/forms"/>
  </ds:schemaRefs>
</ds:datastoreItem>
</file>

<file path=customXml/itemProps2.xml><?xml version="1.0" encoding="utf-8"?>
<ds:datastoreItem xmlns:ds="http://schemas.openxmlformats.org/officeDocument/2006/customXml" ds:itemID="{EF530A5B-473E-4E43-8159-50029EDF4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ec3d6c-0bb0-47d9-a064-ddb5f103b3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4A358C-638A-4293-BED8-007BD2466FE4}">
  <ds:schemaRefs>
    <ds:schemaRef ds:uri="http://purl.org/dc/terms/"/>
    <ds:schemaRef ds:uri="http://schemas.microsoft.com/office/2006/documentManagement/types"/>
    <ds:schemaRef ds:uri="http://purl.org/dc/elements/1.1/"/>
    <ds:schemaRef ds:uri="http://www.w3.org/XML/1998/namespace"/>
    <ds:schemaRef ds:uri="47ec3d6c-0bb0-47d9-a064-ddb5f103b3d5"/>
    <ds:schemaRef ds:uri="http://purl.org/dc/dcmitype/"/>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781</TotalTime>
  <Words>2108</Words>
  <Application>Microsoft Macintosh PowerPoint</Application>
  <PresentationFormat>Widescreen</PresentationFormat>
  <Paragraphs>194</Paragraphs>
  <Slides>19</Slides>
  <Notes>11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Arial</vt:lpstr>
      <vt:lpstr>Avenir</vt:lpstr>
      <vt:lpstr>Avenir Next</vt:lpstr>
      <vt:lpstr>Avenir Next Medium</vt:lpstr>
      <vt:lpstr>Calibri</vt:lpstr>
      <vt:lpstr>Helvetica Neue</vt:lpstr>
      <vt:lpstr>Helvetica Neue Light</vt:lpstr>
      <vt:lpstr>Merriweather</vt:lpstr>
      <vt:lpstr>Overpass</vt:lpstr>
      <vt:lpstr>Overpass ExtraBold</vt:lpstr>
      <vt:lpstr>Overpass SemiBold</vt:lpstr>
      <vt:lpstr>Symbol</vt:lpstr>
      <vt:lpstr>Twentieth Century</vt:lpstr>
      <vt:lpstr>Custom Design</vt:lpstr>
      <vt:lpstr>eVTOL Air Vehicles –  The Killer App for Hydrogen?</vt:lpstr>
      <vt:lpstr>PowerPoint Presentation</vt:lpstr>
      <vt:lpstr>PowerPoint Presentation</vt:lpstr>
      <vt:lpstr>Topics</vt:lpstr>
      <vt:lpstr>Hydrogen Powered Aerial Transport Solutions</vt:lpstr>
      <vt:lpstr>Energy Density of Fuel Cells Provides Endurance for Vehicle Design</vt:lpstr>
      <vt:lpstr>PowerPoint Presentation</vt:lpstr>
      <vt:lpstr>Weight Fraction Trends Among Different Aircraft Types</vt:lpstr>
      <vt:lpstr>PowerPoint Presentation</vt:lpstr>
      <vt:lpstr>PowerPoint Presentation</vt:lpstr>
      <vt:lpstr>Automation to Autonomy Roadmap</vt:lpstr>
      <vt:lpstr>CCX System X for Secure Connectivity</vt:lpstr>
      <vt:lpstr>PowerPoint Presentation</vt:lpstr>
      <vt:lpstr>Hydrogen Propulsion Technology Readiness Levels (NASA)</vt:lpstr>
      <vt:lpstr>Predicting Development Costs with TRL</vt:lpstr>
      <vt:lpstr>PowerPoint Presentation</vt:lpstr>
      <vt:lpstr>Hydrogen Coming Of Age</vt:lpstr>
      <vt:lpstr>Hydrogen Powered Aerial Transport Solutions</vt:lpstr>
      <vt:lpstr>Hydrogen Technology Trajectories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eVTOL Air Vehicles –  The Killer App for Hydrogen?</dc:title>
  <dc:subject/>
  <dc:creator>Bruce Holmes</dc:creator>
  <cp:keywords/>
  <dc:description/>
  <cp:lastModifiedBy>Bruce Holmes</cp:lastModifiedBy>
  <cp:revision>1</cp:revision>
  <cp:lastPrinted>2020-09-25T16:34:50Z</cp:lastPrinted>
  <dcterms:created xsi:type="dcterms:W3CDTF">2020-08-06T16:05:17Z</dcterms:created>
  <dcterms:modified xsi:type="dcterms:W3CDTF">2020-09-25T19:54:51Z</dcterms:modified>
  <cp:category/>
</cp:coreProperties>
</file>